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309"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snapToGrid="0">
      <p:cViewPr varScale="1">
        <p:scale>
          <a:sx n="58" d="100"/>
          <a:sy n="58" d="100"/>
        </p:scale>
        <p:origin x="512" y="48"/>
      </p:cViewPr>
      <p:guideLst/>
    </p:cSldViewPr>
  </p:slideViewPr>
  <p:outlineViewPr>
    <p:cViewPr>
      <p:scale>
        <a:sx n="33" d="100"/>
        <a:sy n="33" d="100"/>
      </p:scale>
      <p:origin x="0" y="-337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5" d="100"/>
          <a:sy n="105" d="100"/>
        </p:scale>
        <p:origin x="220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39"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40"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4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1C7B0E2-CAB3-4C16-9CDC-635B5F2983FA}"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olidarites-sante.gouv.fr/IMG/pdf/tableau_des_recommandations_repulsifs_anti_moustiques_311215.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youtube.com/watch?v=xGWr81gqfgg"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PlaceHolder 1"/>
          <p:cNvSpPr>
            <a:spLocks noGrp="1" noRot="1" noChangeAspect="1"/>
          </p:cNvSpPr>
          <p:nvPr>
            <p:ph type="sldImg"/>
          </p:nvPr>
        </p:nvSpPr>
        <p:spPr>
          <a:xfrm>
            <a:off x="3544888" y="946150"/>
            <a:ext cx="3603625" cy="2549525"/>
          </a:xfrm>
          <a:prstGeom prst="rect">
            <a:avLst/>
          </a:prstGeom>
        </p:spPr>
      </p:sp>
      <p:sp>
        <p:nvSpPr>
          <p:cNvPr id="1141"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i="1" strike="noStrike" spc="-1" dirty="0">
                <a:solidFill>
                  <a:srgbClr val="000000"/>
                </a:solidFill>
                <a:latin typeface="+mn-lt"/>
                <a:ea typeface="+mn-ea"/>
              </a:rPr>
              <a:t>&gt; Définir les maladies vectorielles : il s’agit de maladies transmises par un arthropode (insecte ou arachnide)</a:t>
            </a:r>
            <a:endParaRPr lang="fr-FR" sz="1200" b="0" strike="noStrike" spc="-1" dirty="0">
              <a:latin typeface="Arial"/>
            </a:endParaRPr>
          </a:p>
          <a:p>
            <a:pPr marL="216000" indent="-215640">
              <a:lnSpc>
                <a:spcPct val="100000"/>
              </a:lnSpc>
            </a:pPr>
            <a:r>
              <a:rPr lang="fr-FR" sz="1200" b="0" i="1" strike="noStrike" spc="-1" dirty="0">
                <a:solidFill>
                  <a:srgbClr val="000000"/>
                </a:solidFill>
                <a:latin typeface="+mn-lt"/>
                <a:ea typeface="+mn-ea"/>
              </a:rPr>
              <a:t>&gt; Préciser la notion de France métropolitaine : pourquoi ? </a:t>
            </a:r>
            <a:endParaRPr lang="fr-FR" sz="1200" b="0" strike="noStrike" spc="-1" dirty="0">
              <a:latin typeface="Arial"/>
            </a:endParaRPr>
          </a:p>
          <a:p>
            <a:pPr marL="216000" indent="-215640">
              <a:lnSpc>
                <a:spcPct val="100000"/>
              </a:lnSpc>
            </a:pPr>
            <a:r>
              <a:rPr lang="fr-FR" sz="1200" b="0" i="1" strike="noStrike" spc="-1" dirty="0">
                <a:solidFill>
                  <a:srgbClr val="000000"/>
                </a:solidFill>
                <a:latin typeface="+mn-lt"/>
                <a:ea typeface="+mn-ea"/>
              </a:rPr>
              <a:t>Nous ne traiterons dans cette présentation que du risque en France métropolitaine et pas dans les territoires d’outre-mer.</a:t>
            </a:r>
            <a:endParaRPr lang="fr-FR" sz="1200" b="0" strike="noStrike" spc="-1" dirty="0">
              <a:latin typeface="Arial"/>
            </a:endParaRPr>
          </a:p>
        </p:txBody>
      </p:sp>
      <p:sp>
        <p:nvSpPr>
          <p:cNvPr id="1142"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9F2D278-ED2F-4070-9519-71C6E7B1C13E}" type="slidenum">
              <a:rPr lang="fr-FR" sz="1200" b="0" strike="noStrike" spc="-1">
                <a:solidFill>
                  <a:srgbClr val="000000"/>
                </a:solidFill>
                <a:latin typeface="+mn-lt"/>
                <a:ea typeface="+mn-ea"/>
              </a:rPr>
              <a:t>1</a:t>
            </a:fld>
            <a:endParaRPr lang="fr-FR"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PlaceHolder 1"/>
          <p:cNvSpPr>
            <a:spLocks noGrp="1" noRot="1" noChangeAspect="1"/>
          </p:cNvSpPr>
          <p:nvPr>
            <p:ph type="sldImg"/>
          </p:nvPr>
        </p:nvSpPr>
        <p:spPr>
          <a:xfrm>
            <a:off x="3544888" y="946150"/>
            <a:ext cx="3603625" cy="2549525"/>
          </a:xfrm>
          <a:prstGeom prst="rect">
            <a:avLst/>
          </a:prstGeom>
        </p:spPr>
      </p:sp>
      <p:sp>
        <p:nvSpPr>
          <p:cNvPr id="1168"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6000">
              <a:lnSpc>
                <a:spcPct val="100000"/>
              </a:lnSpc>
            </a:pPr>
            <a:r>
              <a:rPr lang="fr-FR" sz="1200" b="0" strike="noStrike" spc="-1" dirty="0">
                <a:solidFill>
                  <a:srgbClr val="000000"/>
                </a:solidFill>
                <a:latin typeface="+mn-lt"/>
                <a:ea typeface="+mn-ea"/>
              </a:rPr>
              <a:t>Ces cartes montrent la progression du moustique tigre en France de 2004 à 2022.</a:t>
            </a:r>
            <a:endParaRPr lang="fr-FR" sz="1200" b="0" strike="noStrike" spc="-1" dirty="0">
              <a:latin typeface="Arial"/>
            </a:endParaRPr>
          </a:p>
          <a:p>
            <a:pPr marL="216000" indent="-216000">
              <a:lnSpc>
                <a:spcPct val="100000"/>
              </a:lnSpc>
            </a:pPr>
            <a:r>
              <a:rPr lang="fr-FR" sz="1200" b="0" strike="noStrike" spc="-1" dirty="0">
                <a:latin typeface="Arial"/>
              </a:rPr>
              <a:t>Au premier janvier 2023, 71 départements</a:t>
            </a:r>
            <a:r>
              <a:rPr lang="fr-FR" sz="1200" b="0" strike="noStrike" spc="-1" baseline="0" dirty="0">
                <a:latin typeface="Arial"/>
              </a:rPr>
              <a:t> étaient déclarés colonisés par </a:t>
            </a:r>
            <a:r>
              <a:rPr lang="fr-FR" sz="1200" b="0" strike="noStrike" spc="-1" baseline="0" dirty="0" err="1">
                <a:latin typeface="Arial"/>
              </a:rPr>
              <a:t>Aedes</a:t>
            </a:r>
            <a:r>
              <a:rPr lang="fr-FR" sz="1200" b="0" strike="noStrike" spc="-1" baseline="0" dirty="0">
                <a:latin typeface="Arial"/>
              </a:rPr>
              <a:t> </a:t>
            </a:r>
            <a:r>
              <a:rPr lang="fr-FR" sz="1200" b="0" strike="noStrike" spc="-1" baseline="0" dirty="0" err="1">
                <a:latin typeface="Arial"/>
              </a:rPr>
              <a:t>albopictus</a:t>
            </a:r>
            <a:r>
              <a:rPr lang="fr-FR" sz="1200" b="0" strike="noStrike" spc="-1" baseline="0" dirty="0">
                <a:latin typeface="Arial"/>
              </a:rPr>
              <a:t>.</a:t>
            </a:r>
            <a:endParaRPr lang="fr-FR" sz="1200" b="0" strike="noStrike" spc="-1" dirty="0">
              <a:latin typeface="Arial"/>
            </a:endParaRPr>
          </a:p>
        </p:txBody>
      </p:sp>
      <p:sp>
        <p:nvSpPr>
          <p:cNvPr id="1169"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3242-D9BB-478A-A525-1803DDF4254B}" type="slidenum">
              <a:rPr kumimoji="0" lang="fr-FR" sz="1200" b="0" i="0" u="none" strike="noStrike" kern="1200" cap="none" spc="-1" normalizeH="0" baseline="0" noProof="0">
                <a:ln>
                  <a:noFill/>
                </a:ln>
                <a:solidFill>
                  <a:srgbClr val="000000"/>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1" normalizeH="0" baseline="0" noProof="0">
              <a:ln>
                <a:noFill/>
              </a:ln>
              <a:solidFill>
                <a:prstClr val="black"/>
              </a:solidFill>
              <a:effectLst/>
              <a:uLnTx/>
              <a:uFillTx/>
              <a:latin typeface="Arial"/>
              <a:ea typeface="DejaVu Sans"/>
              <a:cs typeface="DejaVu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PlaceHolder 1"/>
          <p:cNvSpPr>
            <a:spLocks noGrp="1" noRot="1" noChangeAspect="1"/>
          </p:cNvSpPr>
          <p:nvPr>
            <p:ph type="sldImg"/>
          </p:nvPr>
        </p:nvSpPr>
        <p:spPr>
          <a:xfrm>
            <a:off x="3544888" y="946150"/>
            <a:ext cx="3603625" cy="2549525"/>
          </a:xfrm>
          <a:prstGeom prst="rect">
            <a:avLst/>
          </a:prstGeom>
        </p:spPr>
      </p:sp>
      <p:sp>
        <p:nvSpPr>
          <p:cNvPr id="1171"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 cycle biologique des moustiques se divise en 2 phases :</a:t>
            </a:r>
            <a:endParaRPr lang="fr-FR" sz="12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Une </a:t>
            </a:r>
            <a:r>
              <a:rPr lang="fr-FR" sz="1200" b="1" strike="noStrike" spc="-1">
                <a:solidFill>
                  <a:srgbClr val="000000"/>
                </a:solidFill>
                <a:latin typeface="+mn-lt"/>
                <a:ea typeface="+mn-ea"/>
              </a:rPr>
              <a:t>phase aquatique</a:t>
            </a:r>
            <a:r>
              <a:rPr lang="fr-FR" sz="1200" b="0" strike="noStrike" spc="-1">
                <a:solidFill>
                  <a:srgbClr val="000000"/>
                </a:solidFill>
                <a:latin typeface="+mn-lt"/>
                <a:ea typeface="+mn-ea"/>
              </a:rPr>
              <a:t> pour le développement des larves après éclosion des œufs et des nymphes (stades immatures)</a:t>
            </a:r>
            <a:endParaRPr lang="fr-FR" sz="12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Une </a:t>
            </a:r>
            <a:r>
              <a:rPr lang="fr-FR" sz="1200" b="1" strike="noStrike" spc="-1">
                <a:solidFill>
                  <a:srgbClr val="000000"/>
                </a:solidFill>
                <a:latin typeface="+mn-lt"/>
                <a:ea typeface="+mn-ea"/>
              </a:rPr>
              <a:t>phase aérienne : </a:t>
            </a:r>
            <a:r>
              <a:rPr lang="fr-FR" sz="1200" b="0" strike="noStrike" spc="-1">
                <a:solidFill>
                  <a:srgbClr val="000000"/>
                </a:solidFill>
                <a:latin typeface="+mn-lt"/>
                <a:ea typeface="+mn-ea"/>
              </a:rPr>
              <a:t>ne concerne que les adultes (imago).</a:t>
            </a:r>
            <a:endParaRPr lang="fr-FR" sz="1200" b="0" strike="noStrike" spc="-1">
              <a:latin typeface="Arial"/>
            </a:endParaRPr>
          </a:p>
          <a:p>
            <a:pPr>
              <a:lnSpc>
                <a:spcPct val="100000"/>
              </a:lnSpc>
            </a:pPr>
            <a:r>
              <a:rPr lang="fr-FR" sz="1200" b="0" strike="noStrike" spc="-1">
                <a:solidFill>
                  <a:srgbClr val="000000"/>
                </a:solidFill>
                <a:latin typeface="+mn-lt"/>
                <a:ea typeface="+mn-ea"/>
              </a:rPr>
              <a:t>La métamorphose est complète. Les stades immatures (larves) ne ressemblent pas aux adultes. On parle de cycle hétérométabole.</a:t>
            </a:r>
            <a:endParaRPr lang="fr-FR" sz="1200" b="0" strike="noStrike" spc="-1">
              <a:latin typeface="Arial"/>
            </a:endParaRPr>
          </a:p>
          <a:p>
            <a:pPr>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72"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06B8986-F5AB-4A73-B2BB-13BEBA2F8618}" type="slidenum">
              <a:rPr lang="fr-FR" sz="1200" b="0" strike="noStrike" spc="-1">
                <a:solidFill>
                  <a:srgbClr val="000000"/>
                </a:solidFill>
                <a:latin typeface="+mn-lt"/>
                <a:ea typeface="+mn-ea"/>
              </a:rPr>
              <a:t>11</a:t>
            </a:fld>
            <a:endParaRPr lang="fr-FR"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PlaceHolder 1"/>
          <p:cNvSpPr>
            <a:spLocks noGrp="1" noRot="1" noChangeAspect="1"/>
          </p:cNvSpPr>
          <p:nvPr>
            <p:ph type="sldImg"/>
          </p:nvPr>
        </p:nvSpPr>
        <p:spPr>
          <a:xfrm>
            <a:off x="3544888" y="946150"/>
            <a:ext cx="3603625" cy="2549525"/>
          </a:xfrm>
          <a:prstGeom prst="rect">
            <a:avLst/>
          </a:prstGeom>
        </p:spPr>
      </p:sp>
      <p:sp>
        <p:nvSpPr>
          <p:cNvPr id="1174"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Les œufs sont résistants au froid et à la dessiccation.</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 mécanisme de </a:t>
            </a:r>
            <a:r>
              <a:rPr lang="fr-FR" sz="1200" b="1" strike="noStrike" spc="-1">
                <a:solidFill>
                  <a:srgbClr val="000000"/>
                </a:solidFill>
                <a:latin typeface="+mn-lt"/>
                <a:ea typeface="+mn-ea"/>
              </a:rPr>
              <a:t>diapause hivernale</a:t>
            </a:r>
            <a:r>
              <a:rPr lang="fr-FR" sz="1200" b="0" strike="noStrike" spc="-1">
                <a:solidFill>
                  <a:srgbClr val="000000"/>
                </a:solidFill>
                <a:latin typeface="+mn-lt"/>
                <a:ea typeface="+mn-ea"/>
              </a:rPr>
              <a:t> est un mécanisme hormonal qui permet de placer les œufs en sommeil (les activités métaboliques sont ralenties) lorsque les conditions climatiques ne sont pas satisfaisantes pour le développement larvaire et la survie des adultes. Ce mécanisme permet à l’espèce de passer l’hiver.</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La durée du jour (photopériode) et la température sont les déclencheurs de ce mécanisme de résistance.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Les œufs pourront éclore au printemps suivant.</a:t>
            </a:r>
            <a:endParaRPr lang="fr-FR" sz="1200" b="0" strike="noStrike" spc="-1">
              <a:latin typeface="Arial"/>
            </a:endParaRPr>
          </a:p>
        </p:txBody>
      </p:sp>
      <p:sp>
        <p:nvSpPr>
          <p:cNvPr id="1175"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62A6616-BA12-492B-A41F-05064B9E4F59}" type="slidenum">
              <a:rPr lang="fr-FR" sz="1200" b="0" strike="noStrike" spc="-1">
                <a:solidFill>
                  <a:srgbClr val="000000"/>
                </a:solidFill>
                <a:latin typeface="+mn-lt"/>
                <a:ea typeface="+mn-ea"/>
              </a:rPr>
              <a:t>12</a:t>
            </a:fld>
            <a:endParaRPr lang="fr-FR"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PlaceHolder 1"/>
          <p:cNvSpPr>
            <a:spLocks noGrp="1" noRot="1" noChangeAspect="1"/>
          </p:cNvSpPr>
          <p:nvPr>
            <p:ph type="sldImg"/>
          </p:nvPr>
        </p:nvSpPr>
        <p:spPr>
          <a:xfrm>
            <a:off x="3544888" y="946150"/>
            <a:ext cx="3603625" cy="2549525"/>
          </a:xfrm>
          <a:prstGeom prst="rect">
            <a:avLst/>
          </a:prstGeom>
        </p:spPr>
      </p:sp>
      <p:sp>
        <p:nvSpPr>
          <p:cNvPr id="1177"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La </a:t>
            </a:r>
            <a:r>
              <a:rPr lang="fr-FR" sz="1200" b="1" strike="noStrike" spc="-1">
                <a:solidFill>
                  <a:srgbClr val="000000"/>
                </a:solidFill>
                <a:latin typeface="+mn-lt"/>
                <a:ea typeface="+mn-ea"/>
              </a:rPr>
              <a:t>phase aquatique</a:t>
            </a:r>
            <a:r>
              <a:rPr lang="fr-FR" sz="1200" b="0" strike="noStrike" spc="-1">
                <a:solidFill>
                  <a:srgbClr val="000000"/>
                </a:solidFill>
                <a:latin typeface="+mn-lt"/>
                <a:ea typeface="+mn-ea"/>
              </a:rPr>
              <a:t> peut être très courte dans de bonnes conditions (5 à 7 jours).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Les larves se développent dans les gîtes larvaires : ce sont toutes les petites ou moyennes collections d’eaux stagnantes (soucoupe, pot de fleur, objet rempli d’eau après un orage, bidon de récupération d’eau de pluie non couvert…)</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78"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1C0D770-E2D6-4CCB-9285-6D021AA825ED}" type="slidenum">
              <a:rPr lang="fr-FR" sz="1200" b="0" strike="noStrike" spc="-1">
                <a:solidFill>
                  <a:srgbClr val="000000"/>
                </a:solidFill>
                <a:latin typeface="+mn-lt"/>
                <a:ea typeface="+mn-ea"/>
              </a:rPr>
              <a:t>13</a:t>
            </a:fld>
            <a:endParaRPr lang="fr-FR"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PlaceHolder 1"/>
          <p:cNvSpPr>
            <a:spLocks noGrp="1" noRot="1" noChangeAspect="1"/>
          </p:cNvSpPr>
          <p:nvPr>
            <p:ph type="sldImg"/>
          </p:nvPr>
        </p:nvSpPr>
        <p:spPr>
          <a:xfrm>
            <a:off x="3544888" y="946150"/>
            <a:ext cx="3603625" cy="2549525"/>
          </a:xfrm>
          <a:prstGeom prst="rect">
            <a:avLst/>
          </a:prstGeom>
        </p:spPr>
      </p:sp>
      <p:sp>
        <p:nvSpPr>
          <p:cNvPr id="1180"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Les adultes sont tout de suite prêts à se reproduire et les femelles vont chercher leur premier repas sanguin.</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81"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6A6D8A6-79A0-4321-AA29-79737CABAF44}" type="slidenum">
              <a:rPr lang="fr-FR" sz="1200" b="0" strike="noStrike" spc="-1">
                <a:solidFill>
                  <a:srgbClr val="000000"/>
                </a:solidFill>
                <a:latin typeface="+mn-lt"/>
                <a:ea typeface="+mn-ea"/>
              </a:rPr>
              <a:t>14</a:t>
            </a:fld>
            <a:endParaRPr lang="fr-FR"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PlaceHolder 1"/>
          <p:cNvSpPr>
            <a:spLocks noGrp="1" noRot="1" noChangeAspect="1"/>
          </p:cNvSpPr>
          <p:nvPr>
            <p:ph type="sldImg"/>
          </p:nvPr>
        </p:nvSpPr>
        <p:spPr>
          <a:xfrm>
            <a:off x="3544888" y="946150"/>
            <a:ext cx="3603625" cy="2549525"/>
          </a:xfrm>
          <a:prstGeom prst="rect">
            <a:avLst/>
          </a:prstGeom>
        </p:spPr>
      </p:sp>
      <p:sp>
        <p:nvSpPr>
          <p:cNvPr id="1183"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 temps entre 2 </a:t>
            </a:r>
            <a:r>
              <a:rPr lang="fr-FR" sz="1200" b="1" strike="noStrike" spc="-1">
                <a:solidFill>
                  <a:srgbClr val="000000"/>
                </a:solidFill>
                <a:latin typeface="+mn-lt"/>
                <a:ea typeface="+mn-ea"/>
              </a:rPr>
              <a:t>gorgements</a:t>
            </a:r>
            <a:r>
              <a:rPr lang="fr-FR" sz="1200" b="0" strike="noStrike" spc="-1">
                <a:solidFill>
                  <a:srgbClr val="000000"/>
                </a:solidFill>
                <a:latin typeface="+mn-lt"/>
                <a:ea typeface="+mn-ea"/>
              </a:rPr>
              <a:t> (ou 2 </a:t>
            </a:r>
            <a:r>
              <a:rPr lang="fr-FR" sz="1200" b="1" strike="noStrike" spc="-1">
                <a:solidFill>
                  <a:srgbClr val="000000"/>
                </a:solidFill>
                <a:latin typeface="+mn-lt"/>
                <a:ea typeface="+mn-ea"/>
              </a:rPr>
              <a:t>repas sanguins</a:t>
            </a:r>
            <a:r>
              <a:rPr lang="fr-FR" sz="1200" b="0" strike="noStrike" spc="-1">
                <a:solidFill>
                  <a:srgbClr val="000000"/>
                </a:solidFill>
                <a:latin typeface="+mn-lt"/>
                <a:ea typeface="+mn-ea"/>
              </a:rPr>
              <a:t>) correspond au temps nécessaire entre le repas sanguin et la ponte des œufs qu’il a permis de produire (cycle gonothrophique de 3 à 4 jours).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84"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B144553-8734-4FE2-8076-2A8BD49FC02E}" type="slidenum">
              <a:rPr lang="fr-FR" sz="1200" b="0" strike="noStrike" spc="-1">
                <a:solidFill>
                  <a:srgbClr val="000000"/>
                </a:solidFill>
                <a:latin typeface="+mn-lt"/>
                <a:ea typeface="+mn-ea"/>
              </a:rPr>
              <a:t>15</a:t>
            </a:fld>
            <a:endParaRPr lang="fr-FR"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 name="PlaceHolder 1"/>
          <p:cNvSpPr>
            <a:spLocks noGrp="1" noRot="1" noChangeAspect="1"/>
          </p:cNvSpPr>
          <p:nvPr>
            <p:ph type="sldImg"/>
          </p:nvPr>
        </p:nvSpPr>
        <p:spPr>
          <a:xfrm>
            <a:off x="3544888" y="946150"/>
            <a:ext cx="3603625" cy="2549525"/>
          </a:xfrm>
          <a:prstGeom prst="rect">
            <a:avLst/>
          </a:prstGeom>
        </p:spPr>
      </p:sp>
      <p:sp>
        <p:nvSpPr>
          <p:cNvPr id="1186"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 moustique pique directement dans un vaisseau sanguin comme une seringue (mode dit solénophage par opposition aux telmophages qui dilacère la peau pour créer un hématome et aspirer le sang à partir de cet hématome, comme par exemple les taons).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 temps nécessaire pour un </a:t>
            </a:r>
            <a:r>
              <a:rPr lang="fr-FR" sz="1200" b="1" strike="noStrike" spc="-1">
                <a:solidFill>
                  <a:srgbClr val="000000"/>
                </a:solidFill>
                <a:latin typeface="+mn-lt"/>
                <a:ea typeface="+mn-ea"/>
              </a:rPr>
              <a:t>gorgement,</a:t>
            </a:r>
            <a:r>
              <a:rPr lang="fr-FR" sz="1200" b="0" strike="noStrike" spc="-1">
                <a:solidFill>
                  <a:srgbClr val="000000"/>
                </a:solidFill>
                <a:latin typeface="+mn-lt"/>
                <a:ea typeface="+mn-ea"/>
              </a:rPr>
              <a:t> c’est-à-dire la quantité de sang pour assurer une ponte, est relativement long (1’30’’). Le gorgement ne se fait donc pas en une piqûre mais en plusieurs piqûres (d’où la multiplication du risque de transmission d’une maladie si le moustique est déjà porteur).</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87"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66AB47D-E9EA-4002-B69D-A7E8AD8F5973}" type="slidenum">
              <a:rPr lang="fr-FR" sz="1200" b="0" strike="noStrike" spc="-1">
                <a:solidFill>
                  <a:srgbClr val="000000"/>
                </a:solidFill>
                <a:latin typeface="+mn-lt"/>
                <a:ea typeface="+mn-ea"/>
              </a:rPr>
              <a:t>16</a:t>
            </a:fld>
            <a:endParaRPr lang="fr-FR"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PlaceHolder 1"/>
          <p:cNvSpPr>
            <a:spLocks noGrp="1" noRot="1" noChangeAspect="1"/>
          </p:cNvSpPr>
          <p:nvPr>
            <p:ph type="sldImg"/>
          </p:nvPr>
        </p:nvSpPr>
        <p:spPr>
          <a:xfrm>
            <a:off x="3544888" y="946150"/>
            <a:ext cx="3603625" cy="2549525"/>
          </a:xfrm>
          <a:prstGeom prst="rect">
            <a:avLst/>
          </a:prstGeom>
        </p:spPr>
      </p:sp>
      <p:sp>
        <p:nvSpPr>
          <p:cNvPr id="1189"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Il ne peut y avoir transmission d’une maladie que si le moustique a piqué quelqu’un de malade d’abord et que le cycle de l’agent pathogène chez le moustique a pu avoir lieu (avec multiplication et migration vers les glandes salivaires).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La salive contient entre autres : </a:t>
            </a:r>
            <a:endParaRPr lang="fr-FR" sz="12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un </a:t>
            </a:r>
            <a:r>
              <a:rPr lang="fr-FR" sz="1200" b="1" strike="noStrike" spc="-1">
                <a:solidFill>
                  <a:srgbClr val="000000"/>
                </a:solidFill>
                <a:latin typeface="+mn-lt"/>
                <a:ea typeface="+mn-ea"/>
              </a:rPr>
              <a:t>anesthésique local </a:t>
            </a:r>
            <a:r>
              <a:rPr lang="fr-FR" sz="1200" b="0" strike="noStrike" spc="-1">
                <a:solidFill>
                  <a:srgbClr val="000000"/>
                </a:solidFill>
                <a:latin typeface="+mn-lt"/>
                <a:ea typeface="+mn-ea"/>
              </a:rPr>
              <a:t>pour qu’on ne sente pas la piqûre</a:t>
            </a:r>
            <a:endParaRPr lang="fr-FR" sz="12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un </a:t>
            </a:r>
            <a:r>
              <a:rPr lang="fr-FR" sz="1200" b="1" strike="noStrike" spc="-1">
                <a:solidFill>
                  <a:srgbClr val="000000"/>
                </a:solidFill>
                <a:latin typeface="+mn-lt"/>
                <a:ea typeface="+mn-ea"/>
              </a:rPr>
              <a:t>anticoagulant </a:t>
            </a:r>
            <a:r>
              <a:rPr lang="fr-FR" sz="1200" b="0" strike="noStrike" spc="-1">
                <a:solidFill>
                  <a:srgbClr val="000000"/>
                </a:solidFill>
                <a:latin typeface="+mn-lt"/>
                <a:ea typeface="+mn-ea"/>
              </a:rPr>
              <a:t>pour fluidifier le sang</a:t>
            </a:r>
            <a:endParaRPr lang="fr-FR" sz="1200" b="0" strike="noStrike" spc="-1">
              <a:latin typeface="Arial"/>
            </a:endParaRPr>
          </a:p>
          <a:p>
            <a:pPr>
              <a:lnSpc>
                <a:spcPct val="100000"/>
              </a:lnSpc>
            </a:pPr>
            <a:r>
              <a:rPr lang="fr-FR" sz="1200" b="0" strike="noStrike" spc="-1">
                <a:solidFill>
                  <a:srgbClr val="000000"/>
                </a:solidFill>
                <a:latin typeface="+mn-lt"/>
                <a:ea typeface="+mn-ea"/>
              </a:rPr>
              <a:t>C’est la composition de la salive qui va provoquer la réponse allergique (immunitaire) au point de piqûre (rougeur, gonflement, démangeaisons).</a:t>
            </a:r>
            <a:endParaRPr lang="fr-FR" sz="1200" b="0" strike="noStrike" spc="-1">
              <a:latin typeface="Arial"/>
            </a:endParaRPr>
          </a:p>
          <a:p>
            <a:pPr>
              <a:lnSpc>
                <a:spcPct val="100000"/>
              </a:lnSpc>
            </a:pPr>
            <a:r>
              <a:rPr lang="fr-FR" sz="1200" b="0" strike="noStrike" spc="-1">
                <a:solidFill>
                  <a:srgbClr val="000000"/>
                </a:solidFill>
                <a:latin typeface="+mn-lt"/>
                <a:ea typeface="+mn-ea"/>
              </a:rPr>
              <a:t> </a:t>
            </a:r>
            <a:endParaRPr lang="fr-FR" sz="1200" b="0" strike="noStrike" spc="-1">
              <a:latin typeface="Arial"/>
            </a:endParaRPr>
          </a:p>
          <a:p>
            <a:pPr>
              <a:lnSpc>
                <a:spcPct val="100000"/>
              </a:lnSpc>
            </a:pPr>
            <a:endParaRPr lang="fr-FR" sz="1200" b="0" strike="noStrike" spc="-1">
              <a:latin typeface="Arial"/>
            </a:endParaRPr>
          </a:p>
        </p:txBody>
      </p:sp>
      <p:sp>
        <p:nvSpPr>
          <p:cNvPr id="1190"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871EE56-D096-4BA3-B63D-1699FCF1CE15}" type="slidenum">
              <a:rPr lang="fr-FR" sz="1200" b="0" strike="noStrike" spc="-1">
                <a:solidFill>
                  <a:srgbClr val="000000"/>
                </a:solidFill>
                <a:latin typeface="+mn-lt"/>
                <a:ea typeface="+mn-ea"/>
              </a:rPr>
              <a:t>17</a:t>
            </a:fld>
            <a:endParaRPr lang="fr-FR"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PlaceHolder 1"/>
          <p:cNvSpPr>
            <a:spLocks noGrp="1" noRot="1" noChangeAspect="1"/>
          </p:cNvSpPr>
          <p:nvPr>
            <p:ph type="sldImg"/>
          </p:nvPr>
        </p:nvSpPr>
        <p:spPr>
          <a:xfrm>
            <a:off x="3544888" y="946150"/>
            <a:ext cx="3603625" cy="2549525"/>
          </a:xfrm>
          <a:prstGeom prst="rect">
            <a:avLst/>
          </a:prstGeom>
        </p:spPr>
      </p:sp>
      <p:sp>
        <p:nvSpPr>
          <p:cNvPr id="1192"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La transmission vectorielle est un phénomène complexe.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endParaRPr lang="fr-FR" sz="1200" b="0" strike="noStrike" spc="-1">
              <a:latin typeface="Arial"/>
            </a:endParaRPr>
          </a:p>
        </p:txBody>
      </p:sp>
      <p:sp>
        <p:nvSpPr>
          <p:cNvPr id="1193"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58A95A0-98A5-4E82-A08A-3A5AF398F09F}" type="slidenum">
              <a:rPr lang="fr-FR" sz="1200" b="0" strike="noStrike" spc="-1">
                <a:solidFill>
                  <a:srgbClr val="000000"/>
                </a:solidFill>
                <a:latin typeface="+mn-lt"/>
                <a:ea typeface="+mn-ea"/>
              </a:rPr>
              <a:t>18</a:t>
            </a:fld>
            <a:endParaRPr lang="fr-FR"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PlaceHolder 1"/>
          <p:cNvSpPr>
            <a:spLocks noGrp="1" noRot="1" noChangeAspect="1"/>
          </p:cNvSpPr>
          <p:nvPr>
            <p:ph type="sldImg"/>
          </p:nvPr>
        </p:nvSpPr>
        <p:spPr>
          <a:xfrm>
            <a:off x="3544888" y="946150"/>
            <a:ext cx="3603625" cy="2549525"/>
          </a:xfrm>
          <a:prstGeom prst="rect">
            <a:avLst/>
          </a:prstGeom>
        </p:spPr>
      </p:sp>
      <p:sp>
        <p:nvSpPr>
          <p:cNvPr id="1195"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6000">
              <a:lnSpc>
                <a:spcPct val="100000"/>
              </a:lnSpc>
            </a:pPr>
            <a:r>
              <a:rPr lang="fr-FR" sz="1200" b="0" strike="noStrike" spc="-1">
                <a:solidFill>
                  <a:srgbClr val="000000"/>
                </a:solidFill>
                <a:latin typeface="+mn-lt"/>
                <a:ea typeface="+mn-ea"/>
              </a:rPr>
              <a:t>Le chikungunya, la dengue et le Zika sont trois maladies connues dans les régions tropicales et subtropicales, donc dans les territoires d’outre-mer.</a:t>
            </a:r>
            <a:endParaRPr lang="fr-FR" sz="1200" b="0" strike="noStrike" spc="-1">
              <a:latin typeface="Arial"/>
            </a:endParaRPr>
          </a:p>
          <a:p>
            <a:pPr marL="216000" indent="-216000">
              <a:lnSpc>
                <a:spcPct val="100000"/>
              </a:lnSpc>
            </a:pPr>
            <a:endParaRPr lang="fr-FR" sz="1200" b="0" strike="noStrike" spc="-1">
              <a:latin typeface="Arial"/>
            </a:endParaRPr>
          </a:p>
        </p:txBody>
      </p:sp>
      <p:sp>
        <p:nvSpPr>
          <p:cNvPr id="1196"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9F359EF-DCE3-418D-A75A-C51FC86B9AD3}" type="slidenum">
              <a:rPr lang="fr-FR" sz="1200" b="0" strike="noStrike" spc="-1">
                <a:solidFill>
                  <a:srgbClr val="000000"/>
                </a:solidFill>
                <a:latin typeface="+mn-lt"/>
                <a:ea typeface="+mn-ea"/>
              </a:rPr>
              <a:t>19</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PlaceHolder 1"/>
          <p:cNvSpPr>
            <a:spLocks noGrp="1" noRot="1" noChangeAspect="1"/>
          </p:cNvSpPr>
          <p:nvPr>
            <p:ph type="sldImg"/>
          </p:nvPr>
        </p:nvSpPr>
        <p:spPr>
          <a:xfrm>
            <a:off x="3544888" y="946150"/>
            <a:ext cx="3603625" cy="2549525"/>
          </a:xfrm>
          <a:prstGeom prst="rect">
            <a:avLst/>
          </a:prstGeom>
        </p:spPr>
      </p:sp>
      <p:sp>
        <p:nvSpPr>
          <p:cNvPr id="1144"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Quelques définitions pour commencer : </a:t>
            </a:r>
            <a:endParaRPr lang="fr-FR" sz="1200" b="0" strike="noStrike" spc="-1">
              <a:latin typeface="Arial"/>
            </a:endParaRPr>
          </a:p>
          <a:p>
            <a:pPr marL="216000" indent="-215640">
              <a:lnSpc>
                <a:spcPct val="100000"/>
              </a:lnSpc>
            </a:pPr>
            <a:r>
              <a:rPr lang="fr-FR" sz="1200" b="1" strike="noStrike" spc="-1">
                <a:solidFill>
                  <a:srgbClr val="000000"/>
                </a:solidFill>
                <a:latin typeface="+mn-lt"/>
                <a:ea typeface="+mn-ea"/>
              </a:rPr>
              <a:t>L’entomologie médicale</a:t>
            </a:r>
            <a:r>
              <a:rPr lang="fr-FR" sz="1200" b="0" strike="noStrike" spc="-1">
                <a:solidFill>
                  <a:srgbClr val="000000"/>
                </a:solidFill>
                <a:latin typeface="+mn-lt"/>
                <a:ea typeface="+mn-ea"/>
              </a:rPr>
              <a:t> : c’est l’étude des arthropodes qui ont un intérêt en santé humaine et/ou animale.</a:t>
            </a:r>
            <a:endParaRPr lang="fr-FR" sz="1200" b="0" strike="noStrike" spc="-1">
              <a:latin typeface="Arial"/>
            </a:endParaRPr>
          </a:p>
          <a:p>
            <a:pPr marL="216000" indent="-215640">
              <a:lnSpc>
                <a:spcPct val="100000"/>
              </a:lnSpc>
            </a:pPr>
            <a:r>
              <a:rPr lang="fr-FR" sz="1200" b="1" strike="noStrike" spc="-1">
                <a:solidFill>
                  <a:srgbClr val="000000"/>
                </a:solidFill>
                <a:latin typeface="+mn-lt"/>
                <a:ea typeface="+mn-ea"/>
              </a:rPr>
              <a:t>Un arthropode</a:t>
            </a:r>
            <a:r>
              <a:rPr lang="fr-FR" sz="1200" b="0" strike="noStrike" spc="-1">
                <a:solidFill>
                  <a:srgbClr val="000000"/>
                </a:solidFill>
                <a:latin typeface="+mn-lt"/>
                <a:ea typeface="+mn-ea"/>
              </a:rPr>
              <a:t> est un animal constitué d’une suite d’anneaux durs extérieurement (exosquelette), souplement articulés entre eux et dont certains portent une paire d’appendices ventro-latéraux (les pattes par exemple), eux-mêmes divisés en segments articulés.</a:t>
            </a:r>
            <a:endParaRPr lang="fr-FR" sz="1200" b="0" strike="noStrike" spc="-1">
              <a:latin typeface="Arial"/>
            </a:endParaRPr>
          </a:p>
          <a:p>
            <a:pPr marL="216000" indent="-215640">
              <a:lnSpc>
                <a:spcPct val="100000"/>
              </a:lnSpc>
            </a:pPr>
            <a:endParaRPr lang="fr-FR" sz="1200" b="0" strike="noStrike" spc="-1">
              <a:latin typeface="Arial"/>
            </a:endParaRPr>
          </a:p>
        </p:txBody>
      </p:sp>
      <p:sp>
        <p:nvSpPr>
          <p:cNvPr id="1145"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F016116-C3F4-4DA6-95C0-142E9B18D233}" type="slidenum">
              <a:rPr lang="fr-FR" sz="1200" b="0" strike="noStrike" spc="-1">
                <a:solidFill>
                  <a:srgbClr val="000000"/>
                </a:solidFill>
                <a:latin typeface="+mn-lt"/>
                <a:ea typeface="+mn-ea"/>
              </a:rPr>
              <a:t>2</a:t>
            </a:fld>
            <a:endParaRPr lang="fr-FR"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PlaceHolder 1"/>
          <p:cNvSpPr>
            <a:spLocks noGrp="1" noRot="1" noChangeAspect="1"/>
          </p:cNvSpPr>
          <p:nvPr>
            <p:ph type="sldImg"/>
          </p:nvPr>
        </p:nvSpPr>
        <p:spPr>
          <a:xfrm>
            <a:off x="3544888" y="946150"/>
            <a:ext cx="3603625" cy="2549525"/>
          </a:xfrm>
          <a:prstGeom prst="rect">
            <a:avLst/>
          </a:prstGeom>
        </p:spPr>
      </p:sp>
      <p:sp>
        <p:nvSpPr>
          <p:cNvPr id="1198"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Voici illustré le développement d’un foyer autochtone</a:t>
            </a:r>
            <a:endParaRPr lang="fr-FR" sz="1200" b="0" strike="noStrike" spc="-1">
              <a:latin typeface="Arial"/>
            </a:endParaRPr>
          </a:p>
          <a:p>
            <a:pPr marL="216000" indent="-215640">
              <a:lnSpc>
                <a:spcPct val="100000"/>
              </a:lnSpc>
            </a:pPr>
            <a:endParaRPr lang="fr-FR" sz="1200" b="0" strike="noStrike" spc="-1">
              <a:latin typeface="Arial"/>
            </a:endParaRPr>
          </a:p>
        </p:txBody>
      </p:sp>
      <p:sp>
        <p:nvSpPr>
          <p:cNvPr id="1199"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300E668-B3FA-4AE0-B334-5B7E6CD9B4BF}" type="slidenum">
              <a:rPr lang="fr-FR" sz="1200" b="0" strike="noStrike" spc="-1">
                <a:solidFill>
                  <a:srgbClr val="000000"/>
                </a:solidFill>
                <a:latin typeface="+mn-lt"/>
                <a:ea typeface="+mn-ea"/>
              </a:rPr>
              <a:t>20</a:t>
            </a:fld>
            <a:endParaRPr lang="fr-FR"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PlaceHolder 1"/>
          <p:cNvSpPr>
            <a:spLocks noGrp="1" noRot="1" noChangeAspect="1"/>
          </p:cNvSpPr>
          <p:nvPr>
            <p:ph type="sldImg"/>
          </p:nvPr>
        </p:nvSpPr>
        <p:spPr>
          <a:xfrm>
            <a:off x="3544888" y="946150"/>
            <a:ext cx="3603625" cy="2549525"/>
          </a:xfrm>
          <a:prstGeom prst="rect">
            <a:avLst/>
          </a:prstGeom>
        </p:spPr>
      </p:sp>
      <p:sp>
        <p:nvSpPr>
          <p:cNvPr id="1201"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Voici les cas d’arboviroses en Région PACA pour la saison 2019</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 WEST NILE VIRUS est transmit pas un moustique du genre Culex : voir fin du pptx</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En 2019 il y a également eu 2 cas de Dengue dans le département du Rhône</a:t>
            </a:r>
            <a:endParaRPr lang="fr-FR" sz="1200" b="0" strike="noStrike" spc="-1">
              <a:latin typeface="Arial"/>
            </a:endParaRPr>
          </a:p>
        </p:txBody>
      </p:sp>
      <p:sp>
        <p:nvSpPr>
          <p:cNvPr id="1202"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BCA630A-EF88-4AFB-AE70-E7ADEF0A6BCA}" type="slidenum">
              <a:rPr lang="fr-FR" sz="1200" b="0" strike="noStrike" spc="-1">
                <a:solidFill>
                  <a:srgbClr val="000000"/>
                </a:solidFill>
                <a:latin typeface="+mn-lt"/>
                <a:ea typeface="+mn-ea"/>
              </a:rPr>
              <a:t>21</a:t>
            </a:fld>
            <a:endParaRPr lang="fr-FR"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PlaceHolder 1"/>
          <p:cNvSpPr>
            <a:spLocks noGrp="1" noRot="1" noChangeAspect="1"/>
          </p:cNvSpPr>
          <p:nvPr>
            <p:ph type="sldImg"/>
          </p:nvPr>
        </p:nvSpPr>
        <p:spPr>
          <a:xfrm>
            <a:off x="3544888" y="946150"/>
            <a:ext cx="3603625" cy="2549525"/>
          </a:xfrm>
          <a:prstGeom prst="rect">
            <a:avLst/>
          </a:prstGeom>
        </p:spPr>
      </p:sp>
      <p:sp>
        <p:nvSpPr>
          <p:cNvPr id="1204"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Voici les cas d’arboviroses en Région PACA pour la saison 2019</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 WEST NILE VIRUS est transmit pas un moustique du genre Culex : voir fin du pptx</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En 2019 il y a également eu 2 cas de Dengue dans le département du Rhône</a:t>
            </a:r>
            <a:endParaRPr lang="fr-FR" sz="1200" b="0" strike="noStrike" spc="-1">
              <a:latin typeface="Arial"/>
            </a:endParaRPr>
          </a:p>
        </p:txBody>
      </p:sp>
      <p:sp>
        <p:nvSpPr>
          <p:cNvPr id="1205"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AE244DB-A432-4D3F-9051-E1B4B59048F4}" type="slidenum">
              <a:rPr lang="fr-FR" sz="1200" b="0" strike="noStrike" spc="-1">
                <a:solidFill>
                  <a:srgbClr val="000000"/>
                </a:solidFill>
                <a:latin typeface="+mn-lt"/>
                <a:ea typeface="+mn-ea"/>
              </a:rPr>
              <a:t>22</a:t>
            </a:fld>
            <a:endParaRPr lang="fr-FR"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PlaceHolder 1"/>
          <p:cNvSpPr>
            <a:spLocks noGrp="1" noRot="1" noChangeAspect="1"/>
          </p:cNvSpPr>
          <p:nvPr>
            <p:ph type="sldImg"/>
          </p:nvPr>
        </p:nvSpPr>
        <p:spPr>
          <a:xfrm>
            <a:off x="3544888" y="946150"/>
            <a:ext cx="3603625" cy="2549525"/>
          </a:xfrm>
          <a:prstGeom prst="rect">
            <a:avLst/>
          </a:prstGeom>
        </p:spPr>
      </p:sp>
      <p:sp>
        <p:nvSpPr>
          <p:cNvPr id="1207"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La dengue, le chikungunya et le Zika sont des maladies vectorielles et des arboviroses, c’est-à-dire des maladies virales transmises par un arthropode.</a:t>
            </a:r>
            <a:endParaRPr lang="fr-FR" sz="1200" b="0" strike="noStrike" spc="-1">
              <a:latin typeface="Arial"/>
            </a:endParaRPr>
          </a:p>
        </p:txBody>
      </p:sp>
      <p:sp>
        <p:nvSpPr>
          <p:cNvPr id="1208"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3A8E674-0B16-4618-9566-BF82F860C9A6}" type="slidenum">
              <a:rPr lang="fr-FR" sz="1200" b="0" strike="noStrike" spc="-1">
                <a:solidFill>
                  <a:srgbClr val="000000"/>
                </a:solidFill>
                <a:latin typeface="+mn-lt"/>
                <a:ea typeface="+mn-ea"/>
              </a:rPr>
              <a:t>23</a:t>
            </a:fld>
            <a:endParaRPr lang="fr-FR"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 name="PlaceHolder 1"/>
          <p:cNvSpPr>
            <a:spLocks noGrp="1" noRot="1" noChangeAspect="1"/>
          </p:cNvSpPr>
          <p:nvPr>
            <p:ph type="sldImg"/>
          </p:nvPr>
        </p:nvSpPr>
        <p:spPr>
          <a:xfrm>
            <a:off x="3544888" y="946150"/>
            <a:ext cx="3603625" cy="2549525"/>
          </a:xfrm>
          <a:prstGeom prst="rect">
            <a:avLst/>
          </a:prstGeom>
        </p:spPr>
      </p:sp>
      <p:sp>
        <p:nvSpPr>
          <p:cNvPr id="1210" name="PlaceHolder 2"/>
          <p:cNvSpPr>
            <a:spLocks noGrp="1"/>
          </p:cNvSpPr>
          <p:nvPr>
            <p:ph type="body"/>
          </p:nvPr>
        </p:nvSpPr>
        <p:spPr>
          <a:xfrm>
            <a:off x="1069920" y="3639960"/>
            <a:ext cx="8552880" cy="2977560"/>
          </a:xfrm>
          <a:prstGeom prst="rect">
            <a:avLst/>
          </a:prstGeom>
        </p:spPr>
        <p:txBody>
          <a:bodyPr lIns="0" tIns="0" rIns="0" bIns="0">
            <a:noAutofit/>
          </a:bodyPr>
          <a:lstStyle/>
          <a:p>
            <a:endParaRPr lang="fr-FR" sz="2000" b="0" strike="noStrike" spc="-1">
              <a:latin typeface="Arial"/>
            </a:endParaRPr>
          </a:p>
        </p:txBody>
      </p:sp>
      <p:sp>
        <p:nvSpPr>
          <p:cNvPr id="1211"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ED8EF06-1433-4EFF-B2A3-8C10BD72144C}" type="slidenum">
              <a:rPr lang="fr-FR" sz="1200" b="0" strike="noStrike" spc="-1">
                <a:solidFill>
                  <a:srgbClr val="000000"/>
                </a:solidFill>
                <a:latin typeface="+mn-lt"/>
                <a:ea typeface="+mn-ea"/>
              </a:rPr>
              <a:t>24</a:t>
            </a:fld>
            <a:endParaRPr lang="fr-FR"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PlaceHolder 1"/>
          <p:cNvSpPr>
            <a:spLocks noGrp="1" noRot="1" noChangeAspect="1"/>
          </p:cNvSpPr>
          <p:nvPr>
            <p:ph type="sldImg"/>
          </p:nvPr>
        </p:nvSpPr>
        <p:spPr>
          <a:xfrm>
            <a:off x="3544888" y="946150"/>
            <a:ext cx="3603625" cy="2549525"/>
          </a:xfrm>
          <a:prstGeom prst="rect">
            <a:avLst/>
          </a:prstGeom>
        </p:spPr>
      </p:sp>
      <p:sp>
        <p:nvSpPr>
          <p:cNvPr id="1213"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 chikungunya est une maladie virale dont les principaux symptômes sont des </a:t>
            </a:r>
            <a:r>
              <a:rPr lang="fr-FR" sz="1200" b="1" strike="noStrike" spc="-1">
                <a:solidFill>
                  <a:srgbClr val="000000"/>
                </a:solidFill>
                <a:latin typeface="+mn-lt"/>
                <a:ea typeface="+mn-ea"/>
              </a:rPr>
              <a:t>douleurs articulaires</a:t>
            </a:r>
            <a:r>
              <a:rPr lang="fr-FR" sz="1200" b="0" strike="noStrike" spc="-1">
                <a:solidFill>
                  <a:srgbClr val="000000"/>
                </a:solidFill>
                <a:latin typeface="+mn-lt"/>
                <a:ea typeface="+mn-ea"/>
              </a:rPr>
              <a:t>.</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Il existe une immunité acquise. C’est-à-dire qu’une personne ayant eu le chikungunya ne peut être atteinte une deuxième fois.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Il n’y a pas de traitement spécifique et pas de vaccin.</a:t>
            </a:r>
            <a:endParaRPr lang="fr-FR" sz="1200" b="0" strike="noStrike" spc="-1">
              <a:latin typeface="Arial"/>
            </a:endParaRPr>
          </a:p>
        </p:txBody>
      </p:sp>
      <p:sp>
        <p:nvSpPr>
          <p:cNvPr id="1214"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889384F-010A-4001-880D-0564936C1111}" type="slidenum">
              <a:rPr lang="fr-FR" sz="1200" b="0" strike="noStrike" spc="-1">
                <a:solidFill>
                  <a:srgbClr val="000000"/>
                </a:solidFill>
                <a:latin typeface="+mn-lt"/>
                <a:ea typeface="+mn-ea"/>
              </a:rPr>
              <a:t>25</a:t>
            </a:fld>
            <a:endParaRPr lang="fr-FR"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PlaceHolder 1"/>
          <p:cNvSpPr>
            <a:spLocks noGrp="1" noRot="1" noChangeAspect="1"/>
          </p:cNvSpPr>
          <p:nvPr>
            <p:ph type="sldImg"/>
          </p:nvPr>
        </p:nvSpPr>
        <p:spPr>
          <a:xfrm>
            <a:off x="3544888" y="946150"/>
            <a:ext cx="3603625" cy="2549525"/>
          </a:xfrm>
          <a:prstGeom prst="rect">
            <a:avLst/>
          </a:prstGeom>
        </p:spPr>
      </p:sp>
      <p:sp>
        <p:nvSpPr>
          <p:cNvPr id="1216"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Les formes graves du chikungunya sont les formes chroniques pour lesquelles les douleurs articulaires vont persister plusieurs mois.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17"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AD9A0CC-676E-40EB-B3D6-2BEB6F679BE8}" type="slidenum">
              <a:rPr lang="fr-FR" sz="1200" b="0" strike="noStrike" spc="-1">
                <a:solidFill>
                  <a:srgbClr val="000000"/>
                </a:solidFill>
                <a:latin typeface="+mn-lt"/>
                <a:ea typeface="+mn-ea"/>
              </a:rPr>
              <a:t>26</a:t>
            </a:fld>
            <a:endParaRPr lang="fr-FR"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 name="PlaceHolder 1"/>
          <p:cNvSpPr>
            <a:spLocks noGrp="1" noRot="1" noChangeAspect="1"/>
          </p:cNvSpPr>
          <p:nvPr>
            <p:ph type="sldImg"/>
          </p:nvPr>
        </p:nvSpPr>
        <p:spPr>
          <a:xfrm>
            <a:off x="3544888" y="946150"/>
            <a:ext cx="3603625" cy="2549525"/>
          </a:xfrm>
          <a:prstGeom prst="rect">
            <a:avLst/>
          </a:prstGeom>
        </p:spPr>
      </p:sp>
      <p:sp>
        <p:nvSpPr>
          <p:cNvPr id="1219" name="PlaceHolder 2"/>
          <p:cNvSpPr>
            <a:spLocks noGrp="1"/>
          </p:cNvSpPr>
          <p:nvPr>
            <p:ph type="body"/>
          </p:nvPr>
        </p:nvSpPr>
        <p:spPr>
          <a:xfrm>
            <a:off x="1069920" y="3639960"/>
            <a:ext cx="8552880" cy="2977560"/>
          </a:xfrm>
          <a:prstGeom prst="rect">
            <a:avLst/>
          </a:prstGeom>
        </p:spPr>
        <p:txBody>
          <a:bodyPr lIns="0" tIns="0" rIns="0" bIns="0">
            <a:noAutofit/>
          </a:bodyPr>
          <a:lstStyle/>
          <a:p>
            <a:endParaRPr lang="fr-FR" sz="2000" b="0" strike="noStrike" spc="-1">
              <a:latin typeface="Arial"/>
            </a:endParaRPr>
          </a:p>
        </p:txBody>
      </p:sp>
      <p:sp>
        <p:nvSpPr>
          <p:cNvPr id="1220"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1E9772F-9B22-4B47-88CC-A2DEF30C237E}" type="slidenum">
              <a:rPr lang="fr-FR" sz="1200" b="0" strike="noStrike" spc="-1">
                <a:solidFill>
                  <a:srgbClr val="000000"/>
                </a:solidFill>
                <a:latin typeface="+mn-lt"/>
                <a:ea typeface="+mn-ea"/>
              </a:rPr>
              <a:t>27</a:t>
            </a:fld>
            <a:endParaRPr lang="fr-FR"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PlaceHolder 1"/>
          <p:cNvSpPr>
            <a:spLocks noGrp="1" noRot="1" noChangeAspect="1"/>
          </p:cNvSpPr>
          <p:nvPr>
            <p:ph type="sldImg"/>
          </p:nvPr>
        </p:nvSpPr>
        <p:spPr>
          <a:xfrm>
            <a:off x="3544888" y="946150"/>
            <a:ext cx="3603625" cy="2549525"/>
          </a:xfrm>
          <a:prstGeom prst="rect">
            <a:avLst/>
          </a:prstGeom>
        </p:spPr>
      </p:sp>
      <p:sp>
        <p:nvSpPr>
          <p:cNvPr id="1222"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La </a:t>
            </a:r>
            <a:r>
              <a:rPr lang="fr-FR" sz="1200" b="1" strike="noStrike" spc="-1">
                <a:solidFill>
                  <a:srgbClr val="000000"/>
                </a:solidFill>
                <a:latin typeface="+mn-lt"/>
                <a:ea typeface="+mn-ea"/>
              </a:rPr>
              <a:t>dengue</a:t>
            </a:r>
            <a:r>
              <a:rPr lang="fr-FR" sz="1200" b="0" strike="noStrike" spc="-1">
                <a:solidFill>
                  <a:srgbClr val="000000"/>
                </a:solidFill>
                <a:latin typeface="+mn-lt"/>
                <a:ea typeface="+mn-ea"/>
              </a:rPr>
              <a:t> est une maladie virale qui, dans ses formes classiques, ressemble à une grosse grippe. Un de ses symptômes distinctifs sont les douleurs retro-orbitaires (derrière les yeux).</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Il existe également une immunité acquise mais aussi </a:t>
            </a:r>
            <a:r>
              <a:rPr lang="fr-FR" sz="1200" b="1" strike="noStrike" spc="-1">
                <a:solidFill>
                  <a:srgbClr val="000000"/>
                </a:solidFill>
                <a:latin typeface="+mn-lt"/>
                <a:ea typeface="+mn-ea"/>
              </a:rPr>
              <a:t>4 virus de la dengue </a:t>
            </a:r>
            <a:r>
              <a:rPr lang="fr-FR" sz="1200" b="0" strike="noStrike" spc="-1">
                <a:solidFill>
                  <a:srgbClr val="000000"/>
                </a:solidFill>
                <a:latin typeface="+mn-lt"/>
                <a:ea typeface="+mn-ea"/>
              </a:rPr>
              <a:t>différents (4 sérotypes).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La guérison entraine une immunité à vie contre le sérotype à l’origine de l’infection. Par contre, l’immunité croisée avec les autres sérotypes après guérison n’est que partielle. Des infections ultérieures par d’autres sérotypes sont possibles et accroissent le risque de développer une dengue sévère.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En 2017, il existe un </a:t>
            </a:r>
            <a:r>
              <a:rPr lang="fr-FR" sz="1200" b="1" strike="noStrike" spc="-1">
                <a:solidFill>
                  <a:srgbClr val="000000"/>
                </a:solidFill>
                <a:latin typeface="+mn-lt"/>
                <a:ea typeface="+mn-ea"/>
              </a:rPr>
              <a:t>vaccin</a:t>
            </a:r>
            <a:r>
              <a:rPr lang="fr-FR" sz="1200" b="0" strike="noStrike" spc="-1">
                <a:solidFill>
                  <a:srgbClr val="000000"/>
                </a:solidFill>
                <a:latin typeface="+mn-lt"/>
                <a:ea typeface="+mn-ea"/>
              </a:rPr>
              <a:t> en cours de développement, autorisé dans quelques pays.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23"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C2E3359-CA6F-445A-9BB9-FDBDBA9E27B6}" type="slidenum">
              <a:rPr lang="fr-FR" sz="1200" b="0" strike="noStrike" spc="-1">
                <a:solidFill>
                  <a:srgbClr val="000000"/>
                </a:solidFill>
                <a:latin typeface="+mn-lt"/>
                <a:ea typeface="+mn-ea"/>
              </a:rPr>
              <a:t>28</a:t>
            </a:fld>
            <a:endParaRPr lang="fr-FR"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PlaceHolder 1"/>
          <p:cNvSpPr>
            <a:spLocks noGrp="1" noRot="1" noChangeAspect="1"/>
          </p:cNvSpPr>
          <p:nvPr>
            <p:ph type="sldImg"/>
          </p:nvPr>
        </p:nvSpPr>
        <p:spPr>
          <a:xfrm>
            <a:off x="3544888" y="946150"/>
            <a:ext cx="3603625" cy="2549525"/>
          </a:xfrm>
          <a:prstGeom prst="rect">
            <a:avLst/>
          </a:prstGeom>
        </p:spPr>
      </p:sp>
      <p:sp>
        <p:nvSpPr>
          <p:cNvPr id="1225"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La dengue peut être grave. Ce virus détruit les plaquettes. Il y alors un risque d’hémorragies qui peuvent être sévères (dengue hémorragique).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26"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6CDFE41-5F62-4C42-B7E8-554FA1C42401}" type="slidenum">
              <a:rPr lang="fr-FR" sz="1200" b="0" strike="noStrike" spc="-1">
                <a:solidFill>
                  <a:srgbClr val="000000"/>
                </a:solidFill>
                <a:latin typeface="+mn-lt"/>
                <a:ea typeface="+mn-ea"/>
              </a:rPr>
              <a:t>29</a:t>
            </a:fld>
            <a:endParaRPr lang="fr-FR"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PlaceHolder 1"/>
          <p:cNvSpPr>
            <a:spLocks noGrp="1" noRot="1" noChangeAspect="1"/>
          </p:cNvSpPr>
          <p:nvPr>
            <p:ph type="sldImg"/>
          </p:nvPr>
        </p:nvSpPr>
        <p:spPr>
          <a:xfrm>
            <a:off x="3544888" y="946150"/>
            <a:ext cx="3603625" cy="2549525"/>
          </a:xfrm>
          <a:prstGeom prst="rect">
            <a:avLst/>
          </a:prstGeom>
        </p:spPr>
      </p:sp>
      <p:sp>
        <p:nvSpPr>
          <p:cNvPr id="1147"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dirty="0">
                <a:solidFill>
                  <a:srgbClr val="000000"/>
                </a:solidFill>
                <a:latin typeface="+mn-lt"/>
                <a:ea typeface="+mn-ea"/>
              </a:rPr>
              <a:t>Les arthropodes peuvent être classés selon leur rôle pathogène.</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Le rôle pathogène représente l’impact que peuvent avoir ces arthropodes sur notre santé, directement ou indirectement.</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Par exemple : </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   </a:t>
            </a:r>
            <a:r>
              <a:rPr lang="fr-FR" sz="1200" b="1" strike="noStrike" spc="-1" dirty="0">
                <a:solidFill>
                  <a:srgbClr val="000000"/>
                </a:solidFill>
                <a:latin typeface="+mn-lt"/>
                <a:ea typeface="+mn-ea"/>
              </a:rPr>
              <a:t>Les arthropodes parasites : </a:t>
            </a:r>
            <a:r>
              <a:rPr lang="fr-FR" sz="1200" b="0" strike="noStrike" spc="-1" dirty="0">
                <a:solidFill>
                  <a:srgbClr val="000000"/>
                </a:solidFill>
                <a:latin typeface="+mn-lt"/>
                <a:ea typeface="+mn-ea"/>
              </a:rPr>
              <a:t>comme </a:t>
            </a:r>
            <a:r>
              <a:rPr lang="fr-FR" sz="1200" b="0" i="1" strike="noStrike" spc="-1" dirty="0">
                <a:solidFill>
                  <a:srgbClr val="000000"/>
                </a:solidFill>
                <a:latin typeface="+mn-lt"/>
                <a:ea typeface="+mn-ea"/>
              </a:rPr>
              <a:t>Sarcoptes </a:t>
            </a:r>
            <a:r>
              <a:rPr lang="fr-FR" sz="1200" b="0" i="1" strike="noStrike" spc="-1" dirty="0" err="1">
                <a:solidFill>
                  <a:srgbClr val="000000"/>
                </a:solidFill>
                <a:latin typeface="+mn-lt"/>
                <a:ea typeface="+mn-ea"/>
              </a:rPr>
              <a:t>scabiei</a:t>
            </a:r>
            <a:r>
              <a:rPr lang="fr-FR" sz="1200" b="0" strike="noStrike" spc="-1" dirty="0">
                <a:solidFill>
                  <a:srgbClr val="000000"/>
                </a:solidFill>
                <a:latin typeface="+mn-lt"/>
                <a:ea typeface="+mn-ea"/>
              </a:rPr>
              <a:t>, acarien responsable de la gale. Les femelles creusent des galeries sous la peau provoquant irritations et démangeaisons.</a:t>
            </a:r>
            <a:endParaRPr lang="fr-FR" sz="1200" b="0" strike="noStrike" spc="-1" dirty="0">
              <a:latin typeface="Arial"/>
            </a:endParaRPr>
          </a:p>
          <a:p>
            <a:pPr marL="171360" indent="-170640">
              <a:lnSpc>
                <a:spcPct val="100000"/>
              </a:lnSpc>
              <a:buClr>
                <a:srgbClr val="000000"/>
              </a:buClr>
              <a:buFont typeface="StarSymbol"/>
              <a:buChar char="-"/>
            </a:pPr>
            <a:r>
              <a:rPr lang="fr-FR" sz="1200" b="0" strike="noStrike" spc="-1" dirty="0">
                <a:solidFill>
                  <a:srgbClr val="000000"/>
                </a:solidFill>
                <a:latin typeface="+mn-lt"/>
                <a:ea typeface="+mn-ea"/>
              </a:rPr>
              <a:t>On a également </a:t>
            </a:r>
            <a:r>
              <a:rPr lang="fr-FR" sz="1200" b="1" strike="noStrike" spc="-1" dirty="0">
                <a:solidFill>
                  <a:srgbClr val="000000"/>
                </a:solidFill>
                <a:latin typeface="+mn-lt"/>
                <a:ea typeface="+mn-ea"/>
              </a:rPr>
              <a:t>les arthropodes hôtes</a:t>
            </a:r>
            <a:r>
              <a:rPr lang="fr-FR" sz="1200" b="0" strike="noStrike" spc="-1" dirty="0">
                <a:solidFill>
                  <a:srgbClr val="000000"/>
                </a:solidFill>
                <a:latin typeface="+mn-lt"/>
                <a:ea typeface="+mn-ea"/>
              </a:rPr>
              <a:t> intermédiaires, comme le filaire de Médine (dracunculose), ver parasite qui vit sous la peau et doit au cours de son cycle biologique passer par un hôte intermédiaire qui est le cyclops (un crustacé d’eau douce).</a:t>
            </a:r>
            <a:endParaRPr lang="fr-FR" sz="1200" b="0" strike="noStrike" spc="-1" dirty="0">
              <a:latin typeface="Arial"/>
            </a:endParaRPr>
          </a:p>
          <a:p>
            <a:pPr marL="171360" indent="-170640">
              <a:lnSpc>
                <a:spcPct val="100000"/>
              </a:lnSpc>
              <a:buClr>
                <a:srgbClr val="000000"/>
              </a:buClr>
              <a:buFont typeface="StarSymbol"/>
              <a:buChar char="-"/>
            </a:pPr>
            <a:r>
              <a:rPr lang="fr-FR" sz="1200" b="1" strike="noStrike" spc="-1" dirty="0">
                <a:solidFill>
                  <a:srgbClr val="000000"/>
                </a:solidFill>
                <a:latin typeface="+mn-lt"/>
                <a:ea typeface="+mn-ea"/>
              </a:rPr>
              <a:t>Les arthropodes </a:t>
            </a:r>
            <a:r>
              <a:rPr lang="fr-FR" sz="2000" b="1" strike="noStrike" spc="-1" dirty="0">
                <a:solidFill>
                  <a:srgbClr val="000000"/>
                </a:solidFill>
                <a:latin typeface="+mn-lt"/>
                <a:ea typeface="+mn-ea"/>
              </a:rPr>
              <a:t>urticants </a:t>
            </a:r>
            <a:r>
              <a:rPr lang="fr-FR" sz="2000" b="0" strike="noStrike" spc="-1" dirty="0">
                <a:solidFill>
                  <a:srgbClr val="000000"/>
                </a:solidFill>
                <a:latin typeface="+mn-lt"/>
                <a:ea typeface="+mn-ea"/>
              </a:rPr>
              <a:t>sont par contact, vésicant ou allergisant : certains papillons (</a:t>
            </a:r>
            <a:r>
              <a:rPr lang="fr-FR" sz="2000" b="0" strike="noStrike" spc="-1" dirty="0" err="1">
                <a:solidFill>
                  <a:srgbClr val="000000"/>
                </a:solidFill>
                <a:latin typeface="+mn-lt"/>
                <a:ea typeface="+mn-ea"/>
              </a:rPr>
              <a:t>Hylesia</a:t>
            </a:r>
            <a:r>
              <a:rPr lang="fr-FR" sz="2000" b="0" strike="noStrike" spc="-1" dirty="0">
                <a:solidFill>
                  <a:srgbClr val="000000"/>
                </a:solidFill>
                <a:latin typeface="+mn-lt"/>
                <a:ea typeface="+mn-ea"/>
              </a:rPr>
              <a:t> </a:t>
            </a:r>
            <a:r>
              <a:rPr lang="fr-FR" sz="2000" b="0" strike="noStrike" spc="-1" dirty="0" err="1">
                <a:solidFill>
                  <a:srgbClr val="000000"/>
                </a:solidFill>
                <a:latin typeface="+mn-lt"/>
                <a:ea typeface="+mn-ea"/>
              </a:rPr>
              <a:t>urticans</a:t>
            </a:r>
            <a:r>
              <a:rPr lang="fr-FR" sz="2000" b="0" strike="noStrike" spc="-1" dirty="0">
                <a:solidFill>
                  <a:srgbClr val="000000"/>
                </a:solidFill>
                <a:latin typeface="+mn-lt"/>
                <a:ea typeface="+mn-ea"/>
              </a:rPr>
              <a:t> …), chenilles (chenille processionnaire), coléoptères.</a:t>
            </a:r>
            <a:endParaRPr lang="fr-FR" sz="2000" b="0" strike="noStrike" spc="-1" dirty="0">
              <a:latin typeface="Arial"/>
            </a:endParaRPr>
          </a:p>
          <a:p>
            <a:pPr marL="171360" indent="-170640">
              <a:lnSpc>
                <a:spcPct val="100000"/>
              </a:lnSpc>
              <a:buClr>
                <a:srgbClr val="000000"/>
              </a:buClr>
              <a:buFont typeface="StarSymbol"/>
              <a:buChar char="-"/>
            </a:pPr>
            <a:r>
              <a:rPr lang="fr-FR" sz="1200" b="0" strike="noStrike" spc="-1" dirty="0">
                <a:solidFill>
                  <a:srgbClr val="000000"/>
                </a:solidFill>
                <a:latin typeface="+mn-lt"/>
                <a:ea typeface="+mn-ea"/>
              </a:rPr>
              <a:t>Ou encore les </a:t>
            </a:r>
            <a:r>
              <a:rPr lang="fr-FR" sz="1200" b="1" strike="noStrike" spc="-1" dirty="0">
                <a:solidFill>
                  <a:srgbClr val="000000"/>
                </a:solidFill>
                <a:latin typeface="+mn-lt"/>
                <a:ea typeface="+mn-ea"/>
              </a:rPr>
              <a:t>arthropodes transporteurs</a:t>
            </a:r>
            <a:r>
              <a:rPr lang="fr-FR" sz="1200" b="0" strike="noStrike" spc="-1" dirty="0">
                <a:solidFill>
                  <a:srgbClr val="000000"/>
                </a:solidFill>
                <a:latin typeface="+mn-lt"/>
                <a:ea typeface="+mn-ea"/>
              </a:rPr>
              <a:t> : comme les blattes qui transportent des bactéries sur leur corps d’un point A à un point B.</a:t>
            </a:r>
            <a:endParaRPr lang="fr-FR" sz="1200" b="0" strike="noStrike" spc="-1" dirty="0">
              <a:latin typeface="Arial"/>
            </a:endParaRPr>
          </a:p>
          <a:p>
            <a:pPr>
              <a:lnSpc>
                <a:spcPct val="100000"/>
              </a:lnSpc>
            </a:pPr>
            <a:r>
              <a:rPr lang="fr-FR" sz="1200" b="0" strike="noStrike" spc="-1" dirty="0">
                <a:solidFill>
                  <a:srgbClr val="000000"/>
                </a:solidFill>
                <a:latin typeface="+mn-lt"/>
                <a:ea typeface="+mn-ea"/>
              </a:rPr>
              <a:t> </a:t>
            </a:r>
            <a:endParaRPr lang="fr-FR" sz="1200" b="0" strike="noStrike" spc="-1" dirty="0">
              <a:latin typeface="Arial"/>
            </a:endParaRPr>
          </a:p>
        </p:txBody>
      </p:sp>
      <p:sp>
        <p:nvSpPr>
          <p:cNvPr id="1148"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DA6C353-7387-49A2-A75B-9DAD342B2BCD}" type="slidenum">
              <a:rPr lang="fr-FR" sz="1200" b="0" strike="noStrike" spc="-1">
                <a:solidFill>
                  <a:srgbClr val="000000"/>
                </a:solidFill>
                <a:latin typeface="+mn-lt"/>
                <a:ea typeface="+mn-ea"/>
              </a:rPr>
              <a:t>3</a:t>
            </a:fld>
            <a:endParaRPr lang="fr-FR"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 name="PlaceHolder 1"/>
          <p:cNvSpPr>
            <a:spLocks noGrp="1" noRot="1" noChangeAspect="1"/>
          </p:cNvSpPr>
          <p:nvPr>
            <p:ph type="sldImg"/>
          </p:nvPr>
        </p:nvSpPr>
        <p:spPr>
          <a:xfrm>
            <a:off x="3544888" y="946150"/>
            <a:ext cx="3603625" cy="2549525"/>
          </a:xfrm>
          <a:prstGeom prst="rect">
            <a:avLst/>
          </a:prstGeom>
        </p:spPr>
      </p:sp>
      <p:sp>
        <p:nvSpPr>
          <p:cNvPr id="1228" name="PlaceHolder 2"/>
          <p:cNvSpPr>
            <a:spLocks noGrp="1"/>
          </p:cNvSpPr>
          <p:nvPr>
            <p:ph type="body"/>
          </p:nvPr>
        </p:nvSpPr>
        <p:spPr>
          <a:xfrm>
            <a:off x="1069920" y="3639960"/>
            <a:ext cx="8552880" cy="2977560"/>
          </a:xfrm>
          <a:prstGeom prst="rect">
            <a:avLst/>
          </a:prstGeom>
        </p:spPr>
        <p:txBody>
          <a:bodyPr lIns="0" tIns="0" rIns="0" bIns="0">
            <a:noAutofit/>
          </a:bodyPr>
          <a:lstStyle/>
          <a:p>
            <a:endParaRPr lang="fr-FR" sz="2000" b="0" strike="noStrike" spc="-1">
              <a:latin typeface="Arial"/>
            </a:endParaRPr>
          </a:p>
        </p:txBody>
      </p:sp>
      <p:sp>
        <p:nvSpPr>
          <p:cNvPr id="1229"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99CD9D7-90CB-4B22-BEA4-9B4A04DF5106}" type="slidenum">
              <a:rPr lang="fr-FR" sz="1200" b="0" strike="noStrike" spc="-1">
                <a:solidFill>
                  <a:srgbClr val="000000"/>
                </a:solidFill>
                <a:latin typeface="+mn-lt"/>
                <a:ea typeface="+mn-ea"/>
              </a:rPr>
              <a:t>30</a:t>
            </a:fld>
            <a:endParaRPr lang="fr-FR" sz="12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PlaceHolder 1"/>
          <p:cNvSpPr>
            <a:spLocks noGrp="1" noRot="1" noChangeAspect="1"/>
          </p:cNvSpPr>
          <p:nvPr>
            <p:ph type="sldImg"/>
          </p:nvPr>
        </p:nvSpPr>
        <p:spPr>
          <a:xfrm>
            <a:off x="3544888" y="946150"/>
            <a:ext cx="3603625" cy="2549525"/>
          </a:xfrm>
          <a:prstGeom prst="rect">
            <a:avLst/>
          </a:prstGeom>
        </p:spPr>
      </p:sp>
      <p:sp>
        <p:nvSpPr>
          <p:cNvPr id="1231"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 </a:t>
            </a:r>
            <a:r>
              <a:rPr lang="fr-FR" sz="1200" b="1" strike="noStrike" spc="-1">
                <a:solidFill>
                  <a:srgbClr val="000000"/>
                </a:solidFill>
                <a:latin typeface="+mn-lt"/>
                <a:ea typeface="+mn-ea"/>
              </a:rPr>
              <a:t>Zika</a:t>
            </a:r>
            <a:r>
              <a:rPr lang="fr-FR" sz="1200" b="0" strike="noStrike" spc="-1">
                <a:solidFill>
                  <a:srgbClr val="000000"/>
                </a:solidFill>
                <a:latin typeface="+mn-lt"/>
                <a:ea typeface="+mn-ea"/>
              </a:rPr>
              <a:t> se traduit par un syndrome grippal bénin (asymptomatique dans près de 80 % des cas).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Il n’existe pas de vaccin.</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32"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BD7BBB2-1D8A-4219-A5AC-D89876944188}" type="slidenum">
              <a:rPr lang="fr-FR" sz="1200" b="0" strike="noStrike" spc="-1">
                <a:solidFill>
                  <a:srgbClr val="000000"/>
                </a:solidFill>
                <a:latin typeface="+mn-lt"/>
                <a:ea typeface="+mn-ea"/>
              </a:rPr>
              <a:t>31</a:t>
            </a:fld>
            <a:endParaRPr lang="fr-FR" sz="1200" b="0" strike="noStrike" spc="-1">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PlaceHolder 1"/>
          <p:cNvSpPr>
            <a:spLocks noGrp="1" noRot="1" noChangeAspect="1"/>
          </p:cNvSpPr>
          <p:nvPr>
            <p:ph type="sldImg"/>
          </p:nvPr>
        </p:nvSpPr>
        <p:spPr>
          <a:xfrm>
            <a:off x="3544888" y="946150"/>
            <a:ext cx="3603625" cy="2549525"/>
          </a:xfrm>
          <a:prstGeom prst="rect">
            <a:avLst/>
          </a:prstGeom>
        </p:spPr>
      </p:sp>
      <p:sp>
        <p:nvSpPr>
          <p:cNvPr id="1234"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Son signe clique particulier est une hyperhémie conjonctivale (blanc des yeux rouge).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En termes de gravité : il existe un risque pour les fœtus d’une atteinte cérébrale, une microcéphalie fœtale.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35"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EBFA9D9-D210-4B31-A0F6-534ADFEF697C}" type="slidenum">
              <a:rPr lang="fr-FR" sz="1200" b="0" strike="noStrike" spc="-1">
                <a:solidFill>
                  <a:srgbClr val="000000"/>
                </a:solidFill>
                <a:latin typeface="+mn-lt"/>
                <a:ea typeface="+mn-ea"/>
              </a:rPr>
              <a:t>32</a:t>
            </a:fld>
            <a:endParaRPr lang="fr-FR" sz="1200" b="0" strike="noStrike" spc="-1">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PlaceHolder 1"/>
          <p:cNvSpPr>
            <a:spLocks noGrp="1" noRot="1" noChangeAspect="1"/>
          </p:cNvSpPr>
          <p:nvPr>
            <p:ph type="sldImg"/>
          </p:nvPr>
        </p:nvSpPr>
        <p:spPr>
          <a:xfrm>
            <a:off x="3544888" y="946150"/>
            <a:ext cx="3603625" cy="2549525"/>
          </a:xfrm>
          <a:prstGeom prst="rect">
            <a:avLst/>
          </a:prstGeom>
        </p:spPr>
      </p:sp>
      <p:sp>
        <p:nvSpPr>
          <p:cNvPr id="1237"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Et une comparaison des signes biologiques pour chacune de ces trois maladies.</a:t>
            </a:r>
            <a:endParaRPr lang="fr-FR" sz="1200" b="0" strike="noStrike" spc="-1">
              <a:latin typeface="Arial"/>
            </a:endParaRPr>
          </a:p>
        </p:txBody>
      </p:sp>
      <p:sp>
        <p:nvSpPr>
          <p:cNvPr id="1238"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239BE84-4146-4774-9857-74C2001C05AF}" type="slidenum">
              <a:rPr lang="fr-FR" sz="1200" b="0" strike="noStrike" spc="-1">
                <a:solidFill>
                  <a:srgbClr val="000000"/>
                </a:solidFill>
                <a:latin typeface="+mn-lt"/>
                <a:ea typeface="+mn-ea"/>
              </a:rPr>
              <a:t>33</a:t>
            </a:fld>
            <a:endParaRPr lang="fr-FR" sz="1200" b="0" strike="noStrike" spc="-1">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PlaceHolder 1"/>
          <p:cNvSpPr>
            <a:spLocks noGrp="1" noRot="1" noChangeAspect="1"/>
          </p:cNvSpPr>
          <p:nvPr>
            <p:ph type="sldImg"/>
          </p:nvPr>
        </p:nvSpPr>
        <p:spPr>
          <a:xfrm>
            <a:off x="3544888" y="946150"/>
            <a:ext cx="3603625" cy="2549525"/>
          </a:xfrm>
          <a:prstGeom prst="rect">
            <a:avLst/>
          </a:prstGeom>
        </p:spPr>
      </p:sp>
      <p:sp>
        <p:nvSpPr>
          <p:cNvPr id="1240"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Voici une comparaison des signes cliniques pour chacune de ces trois maladies.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41"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4F3F330-C3DA-4FA5-A4DC-CC0A071BC5F0}" type="slidenum">
              <a:rPr lang="fr-FR" sz="1200" b="0" strike="noStrike" spc="-1">
                <a:solidFill>
                  <a:srgbClr val="000000"/>
                </a:solidFill>
                <a:latin typeface="+mn-lt"/>
                <a:ea typeface="+mn-ea"/>
              </a:rPr>
              <a:t>34</a:t>
            </a:fld>
            <a:endParaRPr lang="fr-FR" sz="1200" b="0" strike="noStrike" spc="-1">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PlaceHolder 1"/>
          <p:cNvSpPr>
            <a:spLocks noGrp="1" noRot="1" noChangeAspect="1"/>
          </p:cNvSpPr>
          <p:nvPr>
            <p:ph type="sldImg"/>
          </p:nvPr>
        </p:nvSpPr>
        <p:spPr>
          <a:xfrm>
            <a:off x="3544888" y="946150"/>
            <a:ext cx="3603625" cy="2549525"/>
          </a:xfrm>
          <a:prstGeom prst="rect">
            <a:avLst/>
          </a:prstGeom>
        </p:spPr>
      </p:sp>
      <p:sp>
        <p:nvSpPr>
          <p:cNvPr id="1243"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Ou encore de la gravité et des complications éventuelles.</a:t>
            </a:r>
            <a:endParaRPr lang="fr-FR" sz="1200" b="0" strike="noStrike" spc="-1">
              <a:latin typeface="Arial"/>
            </a:endParaRPr>
          </a:p>
        </p:txBody>
      </p:sp>
      <p:sp>
        <p:nvSpPr>
          <p:cNvPr id="1244"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C5C30B3-985A-4099-B5F5-41354C4B651B}" type="slidenum">
              <a:rPr lang="fr-FR" sz="1200" b="0" strike="noStrike" spc="-1">
                <a:solidFill>
                  <a:srgbClr val="000000"/>
                </a:solidFill>
                <a:latin typeface="+mn-lt"/>
                <a:ea typeface="+mn-ea"/>
              </a:rPr>
              <a:t>35</a:t>
            </a:fld>
            <a:endParaRPr lang="fr-FR" sz="1200" b="0" strike="noStrike" spc="-1">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PlaceHolder 1"/>
          <p:cNvSpPr>
            <a:spLocks noGrp="1" noRot="1" noChangeAspect="1"/>
          </p:cNvSpPr>
          <p:nvPr>
            <p:ph type="sldImg"/>
          </p:nvPr>
        </p:nvSpPr>
        <p:spPr>
          <a:xfrm>
            <a:off x="3544888" y="946150"/>
            <a:ext cx="3603625" cy="2549525"/>
          </a:xfrm>
          <a:prstGeom prst="rect">
            <a:avLst/>
          </a:prstGeom>
        </p:spPr>
      </p:sp>
      <p:sp>
        <p:nvSpPr>
          <p:cNvPr id="1246"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2000" b="0" strike="noStrike" spc="-1">
                <a:latin typeface="Arial"/>
              </a:rPr>
              <a:t>Voici un schéma des mécanismes de la réponse immunitaire.</a:t>
            </a:r>
          </a:p>
        </p:txBody>
      </p:sp>
      <p:sp>
        <p:nvSpPr>
          <p:cNvPr id="1247"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E6CC9F4-BD8A-477D-AB4A-BF48E4E16B81}" type="slidenum">
              <a:rPr lang="fr-FR" sz="1200" b="0" strike="noStrike" spc="-1">
                <a:solidFill>
                  <a:srgbClr val="000000"/>
                </a:solidFill>
                <a:latin typeface="+mn-lt"/>
                <a:ea typeface="+mn-ea"/>
              </a:rPr>
              <a:t>36</a:t>
            </a:fld>
            <a:endParaRPr lang="fr-FR" sz="1200" b="0" strike="noStrike" spc="-1">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PlaceHolder 1"/>
          <p:cNvSpPr>
            <a:spLocks noGrp="1" noRot="1" noChangeAspect="1"/>
          </p:cNvSpPr>
          <p:nvPr>
            <p:ph type="sldImg"/>
          </p:nvPr>
        </p:nvSpPr>
        <p:spPr>
          <a:xfrm>
            <a:off x="3544888" y="946150"/>
            <a:ext cx="3603625" cy="2549525"/>
          </a:xfrm>
          <a:prstGeom prst="rect">
            <a:avLst/>
          </a:prstGeom>
        </p:spPr>
      </p:sp>
      <p:sp>
        <p:nvSpPr>
          <p:cNvPr id="1249"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1" strike="noStrike" spc="-1">
                <a:solidFill>
                  <a:srgbClr val="000000"/>
                </a:solidFill>
                <a:latin typeface="+mn-lt"/>
                <a:ea typeface="+mn-ea"/>
              </a:rPr>
              <a:t>Quels sont les moyens de lutte et de prévention contre les maladies vectorielles ?</a:t>
            </a:r>
            <a:endParaRPr lang="fr-FR" sz="1200" b="0" strike="noStrike" spc="-1">
              <a:latin typeface="Arial"/>
            </a:endParaRPr>
          </a:p>
        </p:txBody>
      </p:sp>
      <p:sp>
        <p:nvSpPr>
          <p:cNvPr id="1250"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93654CE-0488-4F3A-A9C5-5BBA83755FCC}" type="slidenum">
              <a:rPr lang="fr-FR" sz="1200" b="0" strike="noStrike" spc="-1">
                <a:solidFill>
                  <a:srgbClr val="000000"/>
                </a:solidFill>
                <a:latin typeface="+mn-lt"/>
                <a:ea typeface="+mn-ea"/>
              </a:rPr>
              <a:t>37</a:t>
            </a:fld>
            <a:endParaRPr lang="fr-FR" sz="1200" b="0" strike="noStrike" spc="-1">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 name="PlaceHolder 1"/>
          <p:cNvSpPr>
            <a:spLocks noGrp="1" noRot="1" noChangeAspect="1"/>
          </p:cNvSpPr>
          <p:nvPr>
            <p:ph type="sldImg"/>
          </p:nvPr>
        </p:nvSpPr>
        <p:spPr>
          <a:xfrm>
            <a:off x="3544888" y="946150"/>
            <a:ext cx="3603625" cy="2549525"/>
          </a:xfrm>
          <a:prstGeom prst="rect">
            <a:avLst/>
          </a:prstGeom>
        </p:spPr>
      </p:sp>
      <p:sp>
        <p:nvSpPr>
          <p:cNvPr id="1252"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Tout d’abord, </a:t>
            </a:r>
            <a:r>
              <a:rPr lang="fr-FR" sz="1200" b="1" strike="noStrike" spc="-1">
                <a:solidFill>
                  <a:srgbClr val="000000"/>
                </a:solidFill>
                <a:latin typeface="+mn-lt"/>
                <a:ea typeface="+mn-ea"/>
              </a:rPr>
              <a:t>la protection personnelle</a:t>
            </a:r>
            <a:r>
              <a:rPr lang="fr-FR" sz="1200" b="0" strike="noStrike" spc="-1">
                <a:solidFill>
                  <a:srgbClr val="000000"/>
                </a:solidFill>
                <a:latin typeface="+mn-lt"/>
                <a:ea typeface="+mn-ea"/>
              </a:rPr>
              <a:t> : se protéger du risque de contamination c’est se protéger des piqûres de moustique.</a:t>
            </a:r>
            <a:endParaRPr lang="fr-FR" sz="1200" b="0" strike="noStrike" spc="-1">
              <a:latin typeface="Arial"/>
            </a:endParaRPr>
          </a:p>
        </p:txBody>
      </p:sp>
      <p:sp>
        <p:nvSpPr>
          <p:cNvPr id="1253"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4C01BE1-2671-4EDD-9005-29D8B9E4741E}" type="slidenum">
              <a:rPr lang="fr-FR" sz="1200" b="0" strike="noStrike" spc="-1">
                <a:solidFill>
                  <a:srgbClr val="000000"/>
                </a:solidFill>
                <a:latin typeface="+mn-lt"/>
                <a:ea typeface="+mn-ea"/>
              </a:rPr>
              <a:t>38</a:t>
            </a:fld>
            <a:endParaRPr lang="fr-FR" sz="1200" b="0" strike="noStrike" spc="-1">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PlaceHolder 1"/>
          <p:cNvSpPr>
            <a:spLocks noGrp="1" noRot="1" noChangeAspect="1"/>
          </p:cNvSpPr>
          <p:nvPr>
            <p:ph type="sldImg"/>
          </p:nvPr>
        </p:nvSpPr>
        <p:spPr>
          <a:xfrm>
            <a:off x="3544888" y="946150"/>
            <a:ext cx="3603625" cy="2549525"/>
          </a:xfrm>
          <a:prstGeom prst="rect">
            <a:avLst/>
          </a:prstGeom>
        </p:spPr>
      </p:sp>
      <p:sp>
        <p:nvSpPr>
          <p:cNvPr id="1255"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6000">
              <a:lnSpc>
                <a:spcPct val="100000"/>
              </a:lnSpc>
            </a:pPr>
            <a:r>
              <a:rPr lang="fr-FR" sz="1200" b="0" strike="noStrike" spc="-1">
                <a:solidFill>
                  <a:srgbClr val="000000"/>
                </a:solidFill>
                <a:latin typeface="+mn-lt"/>
                <a:ea typeface="+mn-ea"/>
              </a:rPr>
              <a:t>La protection personnelle comprend le fait de porter des vêtements couvrants et clairs qui laissent le moins de surface de peau accessible.</a:t>
            </a:r>
            <a:endParaRPr lang="fr-FR" sz="1200" b="0" strike="noStrike" spc="-1">
              <a:latin typeface="Arial"/>
            </a:endParaRPr>
          </a:p>
          <a:p>
            <a:pPr marL="216000" indent="-216000">
              <a:lnSpc>
                <a:spcPct val="100000"/>
              </a:lnSpc>
            </a:pPr>
            <a:endParaRPr lang="fr-FR" sz="1200" b="0" strike="noStrike" spc="-1">
              <a:latin typeface="Arial"/>
            </a:endParaRPr>
          </a:p>
        </p:txBody>
      </p:sp>
      <p:sp>
        <p:nvSpPr>
          <p:cNvPr id="1256"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53B717A-448C-4D9B-8039-B0E04E6B173F}" type="slidenum">
              <a:rPr lang="fr-FR" sz="1200" b="0" strike="noStrike" spc="-1">
                <a:solidFill>
                  <a:srgbClr val="000000"/>
                </a:solidFill>
                <a:latin typeface="+mn-lt"/>
                <a:ea typeface="+mn-ea"/>
              </a:rPr>
              <a:t>39</a:t>
            </a:fld>
            <a:endParaRPr lang="fr-F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PlaceHolder 1"/>
          <p:cNvSpPr>
            <a:spLocks noGrp="1" noRot="1" noChangeAspect="1"/>
          </p:cNvSpPr>
          <p:nvPr>
            <p:ph type="sldImg"/>
          </p:nvPr>
        </p:nvSpPr>
        <p:spPr>
          <a:xfrm>
            <a:off x="3544888" y="946150"/>
            <a:ext cx="3603625" cy="2549525"/>
          </a:xfrm>
          <a:prstGeom prst="rect">
            <a:avLst/>
          </a:prstGeom>
        </p:spPr>
      </p:sp>
      <p:sp>
        <p:nvSpPr>
          <p:cNvPr id="1150"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51"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59313C7-93DE-4F00-99A9-DE783EDE8FBC}" type="slidenum">
              <a:rPr lang="fr-FR" sz="1200" b="0" strike="noStrike" spc="-1">
                <a:solidFill>
                  <a:srgbClr val="000000"/>
                </a:solidFill>
                <a:latin typeface="+mn-lt"/>
                <a:ea typeface="+mn-ea"/>
              </a:rPr>
              <a:t>4</a:t>
            </a:fld>
            <a:endParaRPr lang="fr-FR" sz="1200" b="0" strike="noStrike" spc="-1">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PlaceHolder 1"/>
          <p:cNvSpPr>
            <a:spLocks noGrp="1" noRot="1" noChangeAspect="1"/>
          </p:cNvSpPr>
          <p:nvPr>
            <p:ph type="sldImg"/>
          </p:nvPr>
        </p:nvSpPr>
        <p:spPr>
          <a:xfrm>
            <a:off x="3544888" y="946150"/>
            <a:ext cx="3603625" cy="2549525"/>
          </a:xfrm>
          <a:prstGeom prst="rect">
            <a:avLst/>
          </a:prstGeom>
        </p:spPr>
      </p:sp>
      <p:sp>
        <p:nvSpPr>
          <p:cNvPr id="1258"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d’utiliser des répulsifs cutanés...</a:t>
            </a:r>
            <a:endParaRPr lang="fr-FR" sz="1200" b="0" strike="noStrike" spc="-1">
              <a:latin typeface="Arial"/>
            </a:endParaRPr>
          </a:p>
          <a:p>
            <a:pPr marL="216000" indent="-215640">
              <a:lnSpc>
                <a:spcPct val="100000"/>
              </a:lnSpc>
            </a:pPr>
            <a:r>
              <a:rPr lang="fr-FR" sz="1200" b="0" u="sng" strike="noStrike" spc="-1">
                <a:solidFill>
                  <a:srgbClr val="000000"/>
                </a:solidFill>
                <a:uFillTx/>
                <a:latin typeface="+mn-lt"/>
                <a:ea typeface="+mn-ea"/>
                <a:hlinkClick r:id="rId3"/>
              </a:rPr>
              <a:t>http://solidarites-sante.gouv.fr/IMG/pdf/tableau_des_recommandations_repulsifs_anti_moustiques_311215.pdf</a:t>
            </a:r>
            <a:endParaRPr lang="fr-FR" sz="1200" b="0" strike="noStrike" spc="-1">
              <a:latin typeface="Arial"/>
            </a:endParaRPr>
          </a:p>
        </p:txBody>
      </p:sp>
      <p:sp>
        <p:nvSpPr>
          <p:cNvPr id="1259"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DAC452C-54CD-4930-9BB2-53B12C5AB714}" type="slidenum">
              <a:rPr lang="fr-FR" sz="1200" b="0" strike="noStrike" spc="-1">
                <a:solidFill>
                  <a:srgbClr val="000000"/>
                </a:solidFill>
                <a:latin typeface="+mn-lt"/>
                <a:ea typeface="+mn-ea"/>
              </a:rPr>
              <a:t>40</a:t>
            </a:fld>
            <a:endParaRPr lang="fr-FR" sz="1200" b="0" strike="noStrike" spc="-1">
              <a:latin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 name="PlaceHolder 1"/>
          <p:cNvSpPr>
            <a:spLocks noGrp="1" noRot="1" noChangeAspect="1"/>
          </p:cNvSpPr>
          <p:nvPr>
            <p:ph type="sldImg"/>
          </p:nvPr>
        </p:nvSpPr>
        <p:spPr>
          <a:xfrm>
            <a:off x="3544888" y="946150"/>
            <a:ext cx="3603625" cy="2549525"/>
          </a:xfrm>
          <a:prstGeom prst="rect">
            <a:avLst/>
          </a:prstGeom>
        </p:spPr>
      </p:sp>
      <p:sp>
        <p:nvSpPr>
          <p:cNvPr id="1264"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Il y a également la </a:t>
            </a:r>
            <a:r>
              <a:rPr lang="fr-FR" sz="1200" b="1" strike="noStrike" spc="-1">
                <a:solidFill>
                  <a:srgbClr val="000000"/>
                </a:solidFill>
                <a:latin typeface="+mn-lt"/>
                <a:ea typeface="+mn-ea"/>
              </a:rPr>
              <a:t>mobilisation sociale</a:t>
            </a:r>
            <a:r>
              <a:rPr lang="fr-FR" sz="1200" b="0" strike="noStrike" spc="-1">
                <a:solidFill>
                  <a:srgbClr val="000000"/>
                </a:solidFill>
                <a:latin typeface="+mn-lt"/>
                <a:ea typeface="+mn-ea"/>
              </a:rPr>
              <a:t> : se protéger du risque de contamination c’est limiter la prolifération des moustiques.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 moustique tigre se développe partout : sur le domaine public mais aussi sur le domaine privé. Pour lutter efficacement contre les gîtes larvaires, il faut donc une mobilisation de l’ensemble de la société.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65"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04EFCB8-F80B-4805-A3A6-0C13CE7AC249}" type="slidenum">
              <a:rPr lang="fr-FR" sz="1200" b="0" strike="noStrike" spc="-1">
                <a:solidFill>
                  <a:srgbClr val="000000"/>
                </a:solidFill>
                <a:latin typeface="+mn-lt"/>
                <a:ea typeface="+mn-ea"/>
              </a:rPr>
              <a:t>41</a:t>
            </a:fld>
            <a:endParaRPr lang="fr-FR" sz="1200" b="0" strike="noStrike" spc="-1">
              <a:latin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 name="PlaceHolder 1"/>
          <p:cNvSpPr>
            <a:spLocks noGrp="1" noRot="1" noChangeAspect="1"/>
          </p:cNvSpPr>
          <p:nvPr>
            <p:ph type="sldImg"/>
          </p:nvPr>
        </p:nvSpPr>
        <p:spPr>
          <a:xfrm>
            <a:off x="3544888" y="946150"/>
            <a:ext cx="3603625" cy="2549525"/>
          </a:xfrm>
          <a:prstGeom prst="rect">
            <a:avLst/>
          </a:prstGeom>
        </p:spPr>
      </p:sp>
      <p:sp>
        <p:nvSpPr>
          <p:cNvPr id="1267"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Elle consiste à éliminer mécaniquement les gîtes larvaires : toute collection d’eau, soucoupe de pots de fleurs, pneus, jouets, abreuvoirs, gouttières et caniveaux obstrués…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68"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1708CA1-6A69-4D6C-BED3-F32662297279}" type="slidenum">
              <a:rPr lang="fr-FR" sz="1200" b="0" strike="noStrike" spc="-1">
                <a:solidFill>
                  <a:srgbClr val="000000"/>
                </a:solidFill>
                <a:latin typeface="+mn-lt"/>
                <a:ea typeface="+mn-ea"/>
              </a:rPr>
              <a:t>42</a:t>
            </a:fld>
            <a:endParaRPr lang="fr-FR" sz="1200" b="0" strike="noStrike" spc="-1">
              <a:latin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PlaceHolder 1"/>
          <p:cNvSpPr>
            <a:spLocks noGrp="1" noRot="1" noChangeAspect="1"/>
          </p:cNvSpPr>
          <p:nvPr>
            <p:ph type="sldImg"/>
          </p:nvPr>
        </p:nvSpPr>
        <p:spPr>
          <a:xfrm>
            <a:off x="3544888" y="946150"/>
            <a:ext cx="3603625" cy="2549525"/>
          </a:xfrm>
          <a:prstGeom prst="rect">
            <a:avLst/>
          </a:prstGeom>
        </p:spPr>
      </p:sp>
      <p:sp>
        <p:nvSpPr>
          <p:cNvPr id="1270"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Elle consiste aussi à éliminer les lieux de repos des moustiques, à entretenir et à désencombrer les espaces verts.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71"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29E1E50-5568-423E-BAAD-16FCF1011DD9}" type="slidenum">
              <a:rPr lang="fr-FR" sz="1200" b="0" strike="noStrike" spc="-1">
                <a:solidFill>
                  <a:srgbClr val="000000"/>
                </a:solidFill>
                <a:latin typeface="+mn-lt"/>
                <a:ea typeface="+mn-ea"/>
              </a:rPr>
              <a:t>43</a:t>
            </a:fld>
            <a:endParaRPr lang="fr-FR" sz="1200" b="0" strike="noStrike" spc="-1">
              <a:latin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 name="PlaceHolder 1"/>
          <p:cNvSpPr>
            <a:spLocks noGrp="1" noRot="1" noChangeAspect="1"/>
          </p:cNvSpPr>
          <p:nvPr>
            <p:ph type="sldImg"/>
          </p:nvPr>
        </p:nvSpPr>
        <p:spPr>
          <a:xfrm>
            <a:off x="3544888" y="946150"/>
            <a:ext cx="3603625" cy="2549525"/>
          </a:xfrm>
          <a:prstGeom prst="rect">
            <a:avLst/>
          </a:prstGeom>
        </p:spPr>
      </p:sp>
      <p:sp>
        <p:nvSpPr>
          <p:cNvPr id="1273"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Il y a également les méthodes de lutte intégrées : </a:t>
            </a:r>
            <a:r>
              <a:rPr lang="fr-FR" sz="1200" b="1" strike="noStrike" spc="-1">
                <a:solidFill>
                  <a:srgbClr val="000000"/>
                </a:solidFill>
                <a:latin typeface="+mn-lt"/>
                <a:ea typeface="+mn-ea"/>
              </a:rPr>
              <a:t>la lutte anti-vectorielle</a:t>
            </a:r>
            <a:r>
              <a:rPr lang="fr-FR" sz="1200" b="0" strike="noStrike" spc="-1">
                <a:solidFill>
                  <a:srgbClr val="000000"/>
                </a:solidFill>
                <a:latin typeface="+mn-lt"/>
                <a:ea typeface="+mn-ea"/>
              </a:rPr>
              <a:t>, pour lutter contre la prolifération des moustiques par des moyens mécaniques.</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274"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D496634-2CCE-4397-87A4-C127A5384DCE}" type="slidenum">
              <a:rPr lang="fr-FR" sz="1200" b="0" strike="noStrike" spc="-1">
                <a:solidFill>
                  <a:srgbClr val="000000"/>
                </a:solidFill>
                <a:latin typeface="+mn-lt"/>
                <a:ea typeface="+mn-ea"/>
              </a:rPr>
              <a:t>44</a:t>
            </a:fld>
            <a:endParaRPr lang="fr-FR" sz="1200" b="0" strike="noStrike" spc="-1">
              <a:latin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PlaceHolder 1"/>
          <p:cNvSpPr>
            <a:spLocks noGrp="1" noRot="1" noChangeAspect="1"/>
          </p:cNvSpPr>
          <p:nvPr>
            <p:ph type="sldImg"/>
          </p:nvPr>
        </p:nvSpPr>
        <p:spPr>
          <a:xfrm>
            <a:off x="3544888" y="946150"/>
            <a:ext cx="3603625" cy="2549525"/>
          </a:xfrm>
          <a:prstGeom prst="rect">
            <a:avLst/>
          </a:prstGeom>
        </p:spPr>
      </p:sp>
      <p:sp>
        <p:nvSpPr>
          <p:cNvPr id="1276"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Des moyens mécaniques et/ou biologiques</a:t>
            </a:r>
            <a:endParaRPr lang="fr-FR" sz="12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Destruction des gîtes larvaires</a:t>
            </a:r>
            <a:endParaRPr lang="fr-FR" sz="12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Destruction des lieux de repos</a:t>
            </a:r>
            <a:endParaRPr lang="fr-FR" sz="12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Traitements larvicides des gîtes larvaires - BTI (</a:t>
            </a:r>
            <a:r>
              <a:rPr lang="fr-FR" sz="2000" b="0" i="1" strike="noStrike" spc="-1">
                <a:solidFill>
                  <a:srgbClr val="000000"/>
                </a:solidFill>
                <a:latin typeface="+mn-lt"/>
                <a:ea typeface="+mn-ea"/>
              </a:rPr>
              <a:t>Bacillus thuringiensis</a:t>
            </a:r>
            <a:r>
              <a:rPr lang="fr-FR" sz="2000" b="0" strike="noStrike" spc="-1">
                <a:solidFill>
                  <a:srgbClr val="000000"/>
                </a:solidFill>
                <a:latin typeface="+mn-lt"/>
                <a:ea typeface="+mn-ea"/>
              </a:rPr>
              <a:t>, sous-espèce</a:t>
            </a:r>
            <a:r>
              <a:rPr lang="fr-FR" sz="2000" b="0" i="1" strike="noStrike" spc="-1">
                <a:solidFill>
                  <a:srgbClr val="000000"/>
                </a:solidFill>
                <a:latin typeface="+mn-lt"/>
                <a:ea typeface="+mn-ea"/>
              </a:rPr>
              <a:t> israelensis) </a:t>
            </a:r>
            <a:r>
              <a:rPr lang="fr-FR" sz="1200" b="0" strike="noStrike" spc="-1">
                <a:solidFill>
                  <a:srgbClr val="000000"/>
                </a:solidFill>
                <a:latin typeface="+mn-lt"/>
                <a:ea typeface="+mn-ea"/>
              </a:rPr>
              <a:t>la toxine </a:t>
            </a:r>
            <a:r>
              <a:rPr lang="fr-FR" sz="2000" b="0" strike="noStrike" spc="-1">
                <a:solidFill>
                  <a:srgbClr val="000000"/>
                </a:solidFill>
                <a:latin typeface="+mn-lt"/>
                <a:ea typeface="+mn-ea"/>
              </a:rPr>
              <a:t>et jusqu'à la fin</a:t>
            </a:r>
            <a:endParaRPr lang="fr-FR" sz="2000" b="0" strike="noStrike" spc="-1">
              <a:latin typeface="Arial"/>
            </a:endParaRPr>
          </a:p>
          <a:p>
            <a:pPr marL="171360" indent="-170640">
              <a:lnSpc>
                <a:spcPct val="100000"/>
              </a:lnSpc>
              <a:buClr>
                <a:srgbClr val="000000"/>
              </a:buClr>
              <a:buFont typeface="Arial"/>
              <a:buChar char="•"/>
            </a:pPr>
            <a:r>
              <a:rPr lang="fr-FR" sz="1200" b="0" strike="noStrike" spc="-1">
                <a:solidFill>
                  <a:srgbClr val="000000"/>
                </a:solidFill>
                <a:latin typeface="+mn-lt"/>
                <a:ea typeface="+mn-ea"/>
              </a:rPr>
              <a:t>Traitements adulticides lorsque cela est indispensable</a:t>
            </a:r>
            <a:endParaRPr lang="fr-FR" sz="1200" b="0" strike="noStrike" spc="-1">
              <a:latin typeface="Arial"/>
            </a:endParaRPr>
          </a:p>
        </p:txBody>
      </p:sp>
      <p:sp>
        <p:nvSpPr>
          <p:cNvPr id="1277"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E5BD273-D274-4FAE-A18E-650FD331748A}" type="slidenum">
              <a:rPr lang="fr-FR" sz="1200" b="0" strike="noStrike" spc="-1">
                <a:solidFill>
                  <a:srgbClr val="000000"/>
                </a:solidFill>
                <a:latin typeface="+mn-lt"/>
                <a:ea typeface="+mn-ea"/>
              </a:rPr>
              <a:t>45</a:t>
            </a:fld>
            <a:endParaRPr lang="fr-FR" sz="1200" b="0" strike="noStrike" spc="-1">
              <a:latin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 name="PlaceHolder 1"/>
          <p:cNvSpPr>
            <a:spLocks noGrp="1" noRot="1" noChangeAspect="1"/>
          </p:cNvSpPr>
          <p:nvPr>
            <p:ph type="sldImg"/>
          </p:nvPr>
        </p:nvSpPr>
        <p:spPr>
          <a:xfrm>
            <a:off x="3544888" y="946150"/>
            <a:ext cx="3603625" cy="2549525"/>
          </a:xfrm>
          <a:prstGeom prst="rect">
            <a:avLst/>
          </a:prstGeom>
        </p:spPr>
      </p:sp>
      <p:sp>
        <p:nvSpPr>
          <p:cNvPr id="1279" name="PlaceHolder 2"/>
          <p:cNvSpPr>
            <a:spLocks noGrp="1"/>
          </p:cNvSpPr>
          <p:nvPr>
            <p:ph type="body"/>
          </p:nvPr>
        </p:nvSpPr>
        <p:spPr>
          <a:xfrm>
            <a:off x="1069920" y="3639960"/>
            <a:ext cx="8552880" cy="2977560"/>
          </a:xfrm>
          <a:prstGeom prst="rect">
            <a:avLst/>
          </a:prstGeom>
        </p:spPr>
        <p:txBody>
          <a:bodyPr lIns="0" tIns="0" rIns="0" bIns="0">
            <a:noAutofit/>
          </a:bodyPr>
          <a:lstStyle/>
          <a:p>
            <a:endParaRPr lang="fr-FR" sz="2000" b="0" strike="noStrike" spc="-1">
              <a:latin typeface="Arial"/>
            </a:endParaRPr>
          </a:p>
        </p:txBody>
      </p:sp>
      <p:sp>
        <p:nvSpPr>
          <p:cNvPr id="1280"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2C7EDE5-AC06-4F1B-A036-245FDD969F1F}" type="slidenum">
              <a:rPr lang="fr-FR" sz="1200" b="0" strike="noStrike" spc="-1">
                <a:solidFill>
                  <a:srgbClr val="000000"/>
                </a:solidFill>
                <a:latin typeface="+mn-lt"/>
                <a:ea typeface="+mn-ea"/>
              </a:rPr>
              <a:t>46</a:t>
            </a:fld>
            <a:endParaRPr lang="fr-FR" sz="1200" b="0" strike="noStrike" spc="-1">
              <a:latin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 name="PlaceHolder 1"/>
          <p:cNvSpPr>
            <a:spLocks noGrp="1" noRot="1" noChangeAspect="1"/>
          </p:cNvSpPr>
          <p:nvPr>
            <p:ph type="sldImg"/>
          </p:nvPr>
        </p:nvSpPr>
        <p:spPr>
          <a:xfrm>
            <a:off x="3544888" y="946150"/>
            <a:ext cx="3603625" cy="2549525"/>
          </a:xfrm>
          <a:prstGeom prst="rect">
            <a:avLst/>
          </a:prstGeom>
        </p:spPr>
      </p:sp>
      <p:sp>
        <p:nvSpPr>
          <p:cNvPr id="1282"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 cycle biologique des moustique est toujours le même.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 temps de développement et la nature des gites larvaires varient en fonction des espèces.</a:t>
            </a:r>
            <a:endParaRPr lang="fr-FR" sz="1200" b="0" strike="noStrike" spc="-1">
              <a:latin typeface="Arial"/>
            </a:endParaRPr>
          </a:p>
        </p:txBody>
      </p:sp>
      <p:sp>
        <p:nvSpPr>
          <p:cNvPr id="1283"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DBE24FD-4DDA-4BA6-BCC9-D412D2F1C0A9}" type="slidenum">
              <a:rPr lang="fr-FR" sz="1200" b="0" strike="noStrike" spc="-1">
                <a:solidFill>
                  <a:srgbClr val="000000"/>
                </a:solidFill>
                <a:latin typeface="+mn-lt"/>
                <a:ea typeface="+mn-ea"/>
              </a:rPr>
              <a:t>47</a:t>
            </a:fld>
            <a:endParaRPr lang="fr-FR" sz="1200" b="0" strike="noStrike" spc="-1">
              <a:latin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PlaceHolder 1"/>
          <p:cNvSpPr>
            <a:spLocks noGrp="1" noRot="1" noChangeAspect="1"/>
          </p:cNvSpPr>
          <p:nvPr>
            <p:ph type="sldImg"/>
          </p:nvPr>
        </p:nvSpPr>
        <p:spPr>
          <a:xfrm>
            <a:off x="3544888" y="946150"/>
            <a:ext cx="3603625" cy="2549525"/>
          </a:xfrm>
          <a:prstGeom prst="rect">
            <a:avLst/>
          </a:prstGeom>
        </p:spPr>
      </p:sp>
      <p:sp>
        <p:nvSpPr>
          <p:cNvPr id="1285"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Le virus WEST NILE est un virus aviaires (qui concerne normalement les oiseaux) qui peut être accidentellement transmis aux chevaux et aux hommes.</a:t>
            </a:r>
            <a:endParaRPr lang="fr-FR" sz="1200" b="0" strike="noStrike" spc="-1">
              <a:latin typeface="Arial"/>
            </a:endParaRPr>
          </a:p>
        </p:txBody>
      </p:sp>
      <p:sp>
        <p:nvSpPr>
          <p:cNvPr id="1286"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4E590EA-5365-410E-B0F8-55E0F0A30992}" type="slidenum">
              <a:rPr lang="fr-FR" sz="1200" b="0" strike="noStrike" spc="-1">
                <a:solidFill>
                  <a:srgbClr val="000000"/>
                </a:solidFill>
                <a:latin typeface="+mn-lt"/>
                <a:ea typeface="+mn-ea"/>
              </a:rPr>
              <a:t>48</a:t>
            </a:fld>
            <a:endParaRPr lang="fr-FR" sz="1200" b="0" strike="noStrike" spc="-1">
              <a:latin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 name="PlaceHolder 1"/>
          <p:cNvSpPr>
            <a:spLocks noGrp="1" noRot="1" noChangeAspect="1"/>
          </p:cNvSpPr>
          <p:nvPr>
            <p:ph type="sldImg"/>
          </p:nvPr>
        </p:nvSpPr>
        <p:spPr>
          <a:xfrm>
            <a:off x="3544888" y="946150"/>
            <a:ext cx="3603625" cy="2549525"/>
          </a:xfrm>
          <a:prstGeom prst="rect">
            <a:avLst/>
          </a:prstGeom>
        </p:spPr>
      </p:sp>
      <p:sp>
        <p:nvSpPr>
          <p:cNvPr id="1288" name="PlaceHolder 2"/>
          <p:cNvSpPr>
            <a:spLocks noGrp="1"/>
          </p:cNvSpPr>
          <p:nvPr>
            <p:ph type="body"/>
          </p:nvPr>
        </p:nvSpPr>
        <p:spPr>
          <a:xfrm>
            <a:off x="1069920" y="3639960"/>
            <a:ext cx="8552880" cy="2977560"/>
          </a:xfrm>
          <a:prstGeom prst="rect">
            <a:avLst/>
          </a:prstGeom>
        </p:spPr>
        <p:txBody>
          <a:bodyPr lIns="0" tIns="0" rIns="0" bIns="0">
            <a:noAutofit/>
          </a:bodyPr>
          <a:lstStyle/>
          <a:p>
            <a:endParaRPr lang="fr-FR" sz="2000" b="0" strike="noStrike" spc="-1">
              <a:latin typeface="Arial"/>
            </a:endParaRPr>
          </a:p>
        </p:txBody>
      </p:sp>
      <p:sp>
        <p:nvSpPr>
          <p:cNvPr id="1289"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E90C04E-FA5D-4DBD-821E-C7E6665D3301}" type="slidenum">
              <a:rPr lang="fr-FR" sz="1200" b="0" strike="noStrike" spc="-1">
                <a:solidFill>
                  <a:srgbClr val="000000"/>
                </a:solidFill>
                <a:latin typeface="+mn-lt"/>
                <a:ea typeface="+mn-ea"/>
              </a:rPr>
              <a:t>49</a:t>
            </a:fld>
            <a:endParaRPr lang="fr-FR"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PlaceHolder 1"/>
          <p:cNvSpPr>
            <a:spLocks noGrp="1" noRot="1" noChangeAspect="1"/>
          </p:cNvSpPr>
          <p:nvPr>
            <p:ph type="sldImg"/>
          </p:nvPr>
        </p:nvSpPr>
        <p:spPr>
          <a:xfrm>
            <a:off x="3544888" y="946150"/>
            <a:ext cx="3603625" cy="2549525"/>
          </a:xfrm>
          <a:prstGeom prst="rect">
            <a:avLst/>
          </a:prstGeom>
        </p:spPr>
      </p:sp>
      <p:sp>
        <p:nvSpPr>
          <p:cNvPr id="1153"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dirty="0">
                <a:solidFill>
                  <a:srgbClr val="000000"/>
                </a:solidFill>
                <a:latin typeface="+mn-lt"/>
                <a:ea typeface="+mn-ea"/>
              </a:rPr>
              <a:t>Les arthropodes vecteurs sont quant à eux des arthropodes qui peuvent transmettre une maladie comme la dengue (virus), le </a:t>
            </a:r>
            <a:r>
              <a:rPr lang="fr-FR" sz="1200" b="0" strike="noStrike" spc="-1" dirty="0" err="1">
                <a:solidFill>
                  <a:srgbClr val="000000"/>
                </a:solidFill>
                <a:latin typeface="+mn-lt"/>
                <a:ea typeface="+mn-ea"/>
              </a:rPr>
              <a:t>chikungunya</a:t>
            </a:r>
            <a:r>
              <a:rPr lang="fr-FR" sz="1200" b="0" strike="noStrike" spc="-1" dirty="0">
                <a:solidFill>
                  <a:srgbClr val="000000"/>
                </a:solidFill>
                <a:latin typeface="+mn-lt"/>
                <a:ea typeface="+mn-ea"/>
              </a:rPr>
              <a:t>, le </a:t>
            </a:r>
            <a:r>
              <a:rPr lang="fr-FR" sz="1200" b="0" strike="noStrike" spc="-1" dirty="0" err="1">
                <a:solidFill>
                  <a:srgbClr val="000000"/>
                </a:solidFill>
                <a:latin typeface="+mn-lt"/>
                <a:ea typeface="+mn-ea"/>
              </a:rPr>
              <a:t>Zika</a:t>
            </a:r>
            <a:r>
              <a:rPr lang="fr-FR" sz="1200" b="0" strike="noStrike" spc="-1" baseline="0" dirty="0">
                <a:solidFill>
                  <a:srgbClr val="000000"/>
                </a:solidFill>
                <a:latin typeface="+mn-lt"/>
                <a:ea typeface="+mn-ea"/>
              </a:rPr>
              <a:t>.</a:t>
            </a:r>
            <a:endParaRPr lang="fr-FR" sz="1200" b="0" strike="noStrike" spc="-1" dirty="0">
              <a:latin typeface="Arial"/>
            </a:endParaRPr>
          </a:p>
        </p:txBody>
      </p:sp>
      <p:sp>
        <p:nvSpPr>
          <p:cNvPr id="1154"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AC77E07-F058-4B19-82FD-0650D5E915FC}" type="slidenum">
              <a:rPr lang="fr-FR" sz="1200" b="0" strike="noStrike" spc="-1">
                <a:solidFill>
                  <a:srgbClr val="000000"/>
                </a:solidFill>
                <a:latin typeface="+mn-lt"/>
                <a:ea typeface="+mn-ea"/>
              </a:rPr>
              <a:t>5</a:t>
            </a:fld>
            <a:endParaRPr lang="fr-FR" sz="1200" b="0" strike="noStrike" spc="-1">
              <a:latin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 name="PlaceHolder 1"/>
          <p:cNvSpPr>
            <a:spLocks noGrp="1" noRot="1" noChangeAspect="1"/>
          </p:cNvSpPr>
          <p:nvPr>
            <p:ph type="sldImg"/>
          </p:nvPr>
        </p:nvSpPr>
        <p:spPr>
          <a:xfrm>
            <a:off x="3544888" y="946150"/>
            <a:ext cx="3603625" cy="2549525"/>
          </a:xfrm>
          <a:prstGeom prst="rect">
            <a:avLst/>
          </a:prstGeom>
        </p:spPr>
      </p:sp>
      <p:sp>
        <p:nvSpPr>
          <p:cNvPr id="1291"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On observe dans le Monde depuis quelques années une augmentation du nombre de cas humains.</a:t>
            </a:r>
            <a:endParaRPr lang="fr-FR" sz="1200" b="0" strike="noStrike" spc="-1">
              <a:latin typeface="Arial"/>
            </a:endParaRPr>
          </a:p>
        </p:txBody>
      </p:sp>
      <p:sp>
        <p:nvSpPr>
          <p:cNvPr id="1292"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489A2C4-3679-45A7-B251-C67BB903E86C}" type="slidenum">
              <a:rPr lang="fr-FR" sz="1200" b="0" strike="noStrike" spc="-1">
                <a:solidFill>
                  <a:srgbClr val="000000"/>
                </a:solidFill>
                <a:latin typeface="+mn-lt"/>
                <a:ea typeface="+mn-ea"/>
              </a:rPr>
              <a:t>50</a:t>
            </a:fld>
            <a:endParaRPr lang="fr-FR" sz="1200" b="0" strike="noStrike" spc="-1">
              <a:latin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 name="PlaceHolder 1"/>
          <p:cNvSpPr>
            <a:spLocks noGrp="1" noRot="1" noChangeAspect="1"/>
          </p:cNvSpPr>
          <p:nvPr>
            <p:ph type="sldImg"/>
          </p:nvPr>
        </p:nvSpPr>
        <p:spPr>
          <a:xfrm>
            <a:off x="3544888" y="946150"/>
            <a:ext cx="3603625" cy="2549525"/>
          </a:xfrm>
          <a:prstGeom prst="rect">
            <a:avLst/>
          </a:prstGeom>
        </p:spPr>
      </p:sp>
      <p:sp>
        <p:nvSpPr>
          <p:cNvPr id="1294" name="PlaceHolder 2"/>
          <p:cNvSpPr>
            <a:spLocks noGrp="1"/>
          </p:cNvSpPr>
          <p:nvPr>
            <p:ph type="body"/>
          </p:nvPr>
        </p:nvSpPr>
        <p:spPr>
          <a:xfrm>
            <a:off x="1069920" y="3639960"/>
            <a:ext cx="8552880" cy="2977560"/>
          </a:xfrm>
          <a:prstGeom prst="rect">
            <a:avLst/>
          </a:prstGeom>
        </p:spPr>
        <p:txBody>
          <a:bodyPr lIns="0" tIns="0" rIns="0" bIns="0">
            <a:noAutofit/>
          </a:bodyPr>
          <a:lstStyle/>
          <a:p>
            <a:endParaRPr lang="fr-FR" sz="2000" b="0" strike="noStrike" spc="-1">
              <a:latin typeface="Arial"/>
            </a:endParaRPr>
          </a:p>
        </p:txBody>
      </p:sp>
      <p:sp>
        <p:nvSpPr>
          <p:cNvPr id="1295"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61AAAAE-2E8A-4B49-A112-4E42033C3A34}" type="slidenum">
              <a:rPr lang="fr-FR" sz="1200" b="0" strike="noStrike" spc="-1">
                <a:solidFill>
                  <a:srgbClr val="000000"/>
                </a:solidFill>
                <a:latin typeface="+mn-lt"/>
                <a:ea typeface="+mn-ea"/>
              </a:rPr>
              <a:t>51</a:t>
            </a:fld>
            <a:endParaRPr lang="fr-FR" sz="1200" b="0" strike="noStrike" spc="-1">
              <a:latin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 name="PlaceHolder 1"/>
          <p:cNvSpPr>
            <a:spLocks noGrp="1" noRot="1" noChangeAspect="1"/>
          </p:cNvSpPr>
          <p:nvPr>
            <p:ph type="sldImg"/>
          </p:nvPr>
        </p:nvSpPr>
        <p:spPr>
          <a:xfrm>
            <a:off x="3544888" y="946150"/>
            <a:ext cx="3603625" cy="2549525"/>
          </a:xfrm>
          <a:prstGeom prst="rect">
            <a:avLst/>
          </a:prstGeom>
        </p:spPr>
      </p:sp>
      <p:sp>
        <p:nvSpPr>
          <p:cNvPr id="1297"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1" strike="noStrike" spc="-1">
                <a:solidFill>
                  <a:srgbClr val="000000"/>
                </a:solidFill>
                <a:latin typeface="+mn-lt"/>
                <a:ea typeface="+mn-ea"/>
              </a:rPr>
              <a:t>Pour terminer, diffusion du film d’animation de l’Institut de Recherche pour le Développement (IRD)</a:t>
            </a:r>
            <a:endParaRPr lang="fr-FR" sz="1200" b="0" strike="noStrike" spc="-1">
              <a:latin typeface="Arial"/>
            </a:endParaRPr>
          </a:p>
          <a:p>
            <a:pPr marL="216000" indent="-215640">
              <a:lnSpc>
                <a:spcPct val="100000"/>
              </a:lnSpc>
            </a:pPr>
            <a:r>
              <a:rPr lang="fr-FR" sz="1200" b="1" strike="noStrike" spc="-1">
                <a:solidFill>
                  <a:srgbClr val="000000"/>
                </a:solidFill>
                <a:latin typeface="+mn-lt"/>
                <a:ea typeface="+mn-ea"/>
              </a:rPr>
              <a:t>« Moustique Tigre : The Film » </a:t>
            </a:r>
            <a:r>
              <a:rPr lang="fr-FR" sz="1200" b="0" strike="noStrike" spc="-1">
                <a:solidFill>
                  <a:srgbClr val="000000"/>
                </a:solidFill>
                <a:latin typeface="+mn-lt"/>
                <a:ea typeface="+mn-ea"/>
              </a:rPr>
              <a:t>retrace à travers le personnage de Aida, moustique femelle </a:t>
            </a:r>
            <a:r>
              <a:rPr lang="fr-FR" sz="1200" b="0" i="1" strike="noStrike" spc="-1">
                <a:solidFill>
                  <a:srgbClr val="000000"/>
                </a:solidFill>
                <a:latin typeface="+mn-lt"/>
                <a:ea typeface="+mn-ea"/>
              </a:rPr>
              <a:t>Aedes albopictus</a:t>
            </a:r>
            <a:r>
              <a:rPr lang="fr-FR" sz="1200" b="0" strike="noStrike" spc="-1">
                <a:solidFill>
                  <a:srgbClr val="000000"/>
                </a:solidFill>
                <a:latin typeface="+mn-lt"/>
                <a:ea typeface="+mn-ea"/>
              </a:rPr>
              <a:t>/moustique tigre, sa vie, son développement, son œuvre et les moyens de protection.</a:t>
            </a:r>
            <a:endParaRPr lang="fr-FR" sz="1200" b="0" strike="noStrike" spc="-1">
              <a:latin typeface="Arial"/>
            </a:endParaRPr>
          </a:p>
          <a:p>
            <a:pPr marL="216000" indent="-215640">
              <a:lnSpc>
                <a:spcPct val="100000"/>
              </a:lnSpc>
            </a:pPr>
            <a:r>
              <a:rPr lang="fr-FR" sz="1200" b="0" i="1" strike="noStrike" spc="-1">
                <a:solidFill>
                  <a:srgbClr val="000000"/>
                </a:solidFill>
                <a:latin typeface="+mn-lt"/>
                <a:ea typeface="+mn-ea"/>
              </a:rPr>
              <a:t>Le film, sonore, dure 5,23 minutes (4,34 minutes hors générique) – disponible sur YouTube</a:t>
            </a:r>
            <a:endParaRPr lang="fr-FR" sz="1200" b="0" strike="noStrike" spc="-1">
              <a:latin typeface="Arial"/>
            </a:endParaRPr>
          </a:p>
          <a:p>
            <a:pPr marL="216000" indent="-215640">
              <a:lnSpc>
                <a:spcPct val="100000"/>
              </a:lnSpc>
            </a:pPr>
            <a:r>
              <a:rPr lang="fr-FR" sz="1200" b="0" i="1" u="sng" strike="noStrike" spc="-1">
                <a:solidFill>
                  <a:srgbClr val="000000"/>
                </a:solidFill>
                <a:uFillTx/>
                <a:latin typeface="+mn-lt"/>
                <a:ea typeface="+mn-ea"/>
                <a:hlinkClick r:id="rId3"/>
              </a:rPr>
              <a:t>https://www.youtube.com/watch?v=xGWr81gqfgg</a:t>
            </a:r>
            <a:endParaRPr lang="fr-FR" sz="1200" b="0" strike="noStrike" spc="-1">
              <a:latin typeface="Arial"/>
            </a:endParaRPr>
          </a:p>
        </p:txBody>
      </p:sp>
      <p:sp>
        <p:nvSpPr>
          <p:cNvPr id="1298"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812D063-D9D1-41BB-AAF3-CEDC97251424}" type="slidenum">
              <a:rPr lang="fr-FR" sz="1200" b="0" strike="noStrike" spc="-1">
                <a:solidFill>
                  <a:srgbClr val="000000"/>
                </a:solidFill>
                <a:latin typeface="+mn-lt"/>
                <a:ea typeface="+mn-ea"/>
              </a:rPr>
              <a:t>52</a:t>
            </a:fld>
            <a:endParaRPr lang="fr-FR"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PlaceHolder 1"/>
          <p:cNvSpPr>
            <a:spLocks noGrp="1" noRot="1" noChangeAspect="1"/>
          </p:cNvSpPr>
          <p:nvPr>
            <p:ph type="sldImg"/>
          </p:nvPr>
        </p:nvSpPr>
        <p:spPr>
          <a:xfrm>
            <a:off x="3544888" y="946150"/>
            <a:ext cx="3603625" cy="2549525"/>
          </a:xfrm>
          <a:prstGeom prst="rect">
            <a:avLst/>
          </a:prstGeom>
        </p:spPr>
      </p:sp>
      <p:sp>
        <p:nvSpPr>
          <p:cNvPr id="1156"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Par exemple, le moustique </a:t>
            </a:r>
            <a:r>
              <a:rPr lang="fr-FR" sz="1200" b="0" i="1" strike="noStrike" spc="-1">
                <a:solidFill>
                  <a:srgbClr val="000000"/>
                </a:solidFill>
                <a:latin typeface="+mn-lt"/>
                <a:ea typeface="+mn-ea"/>
              </a:rPr>
              <a:t>Aedes albopictus</a:t>
            </a:r>
            <a:r>
              <a:rPr lang="fr-FR" sz="1200" b="0" strike="noStrike" spc="-1">
                <a:solidFill>
                  <a:srgbClr val="000000"/>
                </a:solidFill>
                <a:latin typeface="+mn-lt"/>
                <a:ea typeface="+mn-ea"/>
              </a:rPr>
              <a:t>, ou moustique tigre, est un vecteur potentiel présent en France métropolitaine.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57"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B308B0D-F8FF-4D2F-8911-4DF1D9AD14C5}" type="slidenum">
              <a:rPr lang="fr-FR" sz="1200" b="0" strike="noStrike" spc="-1">
                <a:solidFill>
                  <a:srgbClr val="000000"/>
                </a:solidFill>
                <a:latin typeface="+mn-lt"/>
                <a:ea typeface="+mn-ea"/>
              </a:rPr>
              <a:t>6</a:t>
            </a:fld>
            <a:endParaRPr lang="fr-FR"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PlaceHolder 1"/>
          <p:cNvSpPr>
            <a:spLocks noGrp="1" noRot="1" noChangeAspect="1"/>
          </p:cNvSpPr>
          <p:nvPr>
            <p:ph type="sldImg"/>
          </p:nvPr>
        </p:nvSpPr>
        <p:spPr>
          <a:xfrm>
            <a:off x="3544888" y="946150"/>
            <a:ext cx="3603625" cy="2549525"/>
          </a:xfrm>
          <a:prstGeom prst="rect">
            <a:avLst/>
          </a:prstGeom>
        </p:spPr>
      </p:sp>
      <p:sp>
        <p:nvSpPr>
          <p:cNvPr id="1159"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i="1" strike="noStrike" spc="-1">
                <a:solidFill>
                  <a:srgbClr val="000000"/>
                </a:solidFill>
                <a:latin typeface="+mn-lt"/>
                <a:ea typeface="+mn-ea"/>
              </a:rPr>
              <a:t>Aedes albopictus</a:t>
            </a:r>
            <a:r>
              <a:rPr lang="fr-FR" sz="1200" b="0" strike="noStrike" spc="-1">
                <a:solidFill>
                  <a:srgbClr val="000000"/>
                </a:solidFill>
                <a:latin typeface="+mn-lt"/>
                <a:ea typeface="+mn-ea"/>
              </a:rPr>
              <a:t> ou moustique tigre, n’est pas une nouvelle espèce.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Il est originaire d’Asie et a été décrit pour la première fois en 1894.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Son comportement a les caractéristiques suivantes :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Il </a:t>
            </a:r>
            <a:r>
              <a:rPr lang="fr-FR" sz="1200" b="1" strike="noStrike" spc="-1">
                <a:solidFill>
                  <a:srgbClr val="000000"/>
                </a:solidFill>
                <a:latin typeface="+mn-lt"/>
                <a:ea typeface="+mn-ea"/>
              </a:rPr>
              <a:t>pique le jour</a:t>
            </a:r>
            <a:r>
              <a:rPr lang="fr-FR" sz="1200" b="0" strike="noStrike" spc="-1">
                <a:solidFill>
                  <a:srgbClr val="000000"/>
                </a:solidFill>
                <a:latin typeface="+mn-lt"/>
                <a:ea typeface="+mn-ea"/>
              </a:rPr>
              <a:t> : de l’aube au crépuscule (il est diurne et crépusculaire).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Il est </a:t>
            </a:r>
            <a:r>
              <a:rPr lang="fr-FR" sz="1200" b="1" strike="noStrike" spc="-1">
                <a:solidFill>
                  <a:srgbClr val="000000"/>
                </a:solidFill>
                <a:latin typeface="+mn-lt"/>
                <a:ea typeface="+mn-ea"/>
              </a:rPr>
              <a:t>opportuniste</a:t>
            </a:r>
            <a:r>
              <a:rPr lang="fr-FR" sz="1200" b="0" strike="noStrike" spc="-1">
                <a:solidFill>
                  <a:srgbClr val="000000"/>
                </a:solidFill>
                <a:latin typeface="+mn-lt"/>
                <a:ea typeface="+mn-ea"/>
              </a:rPr>
              <a:t>, c’est-à-dire qu’il peut piquer un large spectre d’animaux. Cependant, en zone urbaine, il va principalement piquer les hommes : il est anthropophile.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On le retrouve donc en ville et autour des villes (urbain et périurbain).</a:t>
            </a:r>
            <a:endParaRPr lang="fr-FR" sz="1200" b="0" strike="noStrike" spc="-1">
              <a:latin typeface="Arial"/>
            </a:endParaRPr>
          </a:p>
        </p:txBody>
      </p:sp>
      <p:sp>
        <p:nvSpPr>
          <p:cNvPr id="1160"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E4F5F15-350B-40BD-8B51-D860B46D7372}" type="slidenum">
              <a:rPr lang="fr-FR" sz="1200" b="0" strike="noStrike" spc="-1">
                <a:solidFill>
                  <a:srgbClr val="000000"/>
                </a:solidFill>
                <a:latin typeface="+mn-lt"/>
                <a:ea typeface="+mn-ea"/>
              </a:rPr>
              <a:t>7</a:t>
            </a:fld>
            <a:endParaRPr lang="fr-FR"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PlaceHolder 1"/>
          <p:cNvSpPr>
            <a:spLocks noGrp="1" noRot="1" noChangeAspect="1"/>
          </p:cNvSpPr>
          <p:nvPr>
            <p:ph type="sldImg"/>
          </p:nvPr>
        </p:nvSpPr>
        <p:spPr>
          <a:xfrm>
            <a:off x="3544888" y="946150"/>
            <a:ext cx="3603625" cy="2549525"/>
          </a:xfrm>
          <a:prstGeom prst="rect">
            <a:avLst/>
          </a:prstGeom>
        </p:spPr>
      </p:sp>
      <p:sp>
        <p:nvSpPr>
          <p:cNvPr id="1162"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dirty="0">
                <a:solidFill>
                  <a:srgbClr val="000000"/>
                </a:solidFill>
                <a:latin typeface="+mn-lt"/>
                <a:ea typeface="+mn-ea"/>
              </a:rPr>
              <a:t>Quelle est la </a:t>
            </a:r>
            <a:r>
              <a:rPr lang="fr-FR" sz="1200" b="1" strike="noStrike" spc="-1" dirty="0">
                <a:solidFill>
                  <a:srgbClr val="000000"/>
                </a:solidFill>
                <a:latin typeface="+mn-lt"/>
                <a:ea typeface="+mn-ea"/>
              </a:rPr>
              <a:t>morphologie</a:t>
            </a:r>
            <a:r>
              <a:rPr lang="fr-FR" sz="1200" b="0" strike="noStrike" spc="-1" dirty="0">
                <a:solidFill>
                  <a:srgbClr val="000000"/>
                </a:solidFill>
                <a:latin typeface="+mn-lt"/>
                <a:ea typeface="+mn-ea"/>
              </a:rPr>
              <a:t> du moustique tigre ?</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Il est petit : de l’ordre de 5 millimètres.</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Il est noir rayé de blanc : les écailles blanches sont bien visibles sur le thorax, l’abdomen et les pattes (anneaux).</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La tête porte une paire d’antennes plus ou moins « plumeuse », qu’il s’agisse d’un mâle (très plumeuse) ou d’une femelle (peu plumeuse), 2 yeux composés, un </a:t>
            </a:r>
            <a:r>
              <a:rPr lang="fr-FR" sz="1200" b="0" strike="noStrike" spc="-1" dirty="0" err="1">
                <a:solidFill>
                  <a:srgbClr val="000000"/>
                </a:solidFill>
                <a:latin typeface="+mn-lt"/>
                <a:ea typeface="+mn-ea"/>
              </a:rPr>
              <a:t>proboscis</a:t>
            </a:r>
            <a:r>
              <a:rPr lang="fr-FR" sz="1200" b="0" strike="noStrike" spc="-1" dirty="0">
                <a:solidFill>
                  <a:srgbClr val="000000"/>
                </a:solidFill>
                <a:latin typeface="+mn-lt"/>
                <a:ea typeface="+mn-ea"/>
              </a:rPr>
              <a:t> (trompe : pièces buccales) orné d’un anneau blanc, 2 palpes maxillaires courts et ornés de blanc à leur extrémité, long chez le mâle.</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Le thorax est orné d’une bande blanche longitudinale. Il porte une paire d’ailes, une paire d’altères (permettant d’équilibrer l’insecte pendant son vol) et 3 paires de pattes.</a:t>
            </a:r>
            <a:endParaRPr lang="fr-FR" sz="1200" b="0" strike="noStrike" spc="-1" dirty="0">
              <a:latin typeface="Arial"/>
            </a:endParaRPr>
          </a:p>
          <a:p>
            <a:pPr marL="216000" indent="-215640">
              <a:lnSpc>
                <a:spcPct val="100000"/>
              </a:lnSpc>
            </a:pPr>
            <a:r>
              <a:rPr lang="fr-FR" sz="1200" b="0" strike="noStrike" spc="-1" dirty="0">
                <a:solidFill>
                  <a:srgbClr val="000000"/>
                </a:solidFill>
                <a:latin typeface="+mn-lt"/>
                <a:ea typeface="+mn-ea"/>
              </a:rPr>
              <a:t>L’abdomen se compose de plusieurs segments ornés d’écailles blanches donnant l’aspect de rayures.</a:t>
            </a:r>
            <a:endParaRPr lang="fr-FR" sz="1200" b="0" strike="noStrike" spc="-1" dirty="0">
              <a:latin typeface="Arial"/>
            </a:endParaRPr>
          </a:p>
        </p:txBody>
      </p:sp>
      <p:sp>
        <p:nvSpPr>
          <p:cNvPr id="1163"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0A510A8-C143-4E52-BACD-372BBB001FF9}" type="slidenum">
              <a:rPr lang="fr-FR" sz="1200" b="0" strike="noStrike" spc="-1">
                <a:solidFill>
                  <a:srgbClr val="000000"/>
                </a:solidFill>
                <a:latin typeface="+mn-lt"/>
                <a:ea typeface="+mn-ea"/>
              </a:rPr>
              <a:t>8</a:t>
            </a:fld>
            <a:endParaRPr lang="fr-FR"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 name="PlaceHolder 1"/>
          <p:cNvSpPr>
            <a:spLocks noGrp="1" noRot="1" noChangeAspect="1"/>
          </p:cNvSpPr>
          <p:nvPr>
            <p:ph type="sldImg"/>
          </p:nvPr>
        </p:nvSpPr>
        <p:spPr>
          <a:xfrm>
            <a:off x="3544888" y="946150"/>
            <a:ext cx="3603625" cy="2549525"/>
          </a:xfrm>
          <a:prstGeom prst="rect">
            <a:avLst/>
          </a:prstGeom>
        </p:spPr>
      </p:sp>
      <p:sp>
        <p:nvSpPr>
          <p:cNvPr id="1165" name="PlaceHolder 2"/>
          <p:cNvSpPr>
            <a:spLocks noGrp="1"/>
          </p:cNvSpPr>
          <p:nvPr>
            <p:ph type="body"/>
          </p:nvPr>
        </p:nvSpPr>
        <p:spPr>
          <a:xfrm>
            <a:off x="1069920" y="3639960"/>
            <a:ext cx="8552880" cy="2977560"/>
          </a:xfrm>
          <a:prstGeom prst="rect">
            <a:avLst/>
          </a:prstGeom>
        </p:spPr>
        <p:txBody>
          <a:bodyPr lIns="0" tIns="0" rIns="0" bIns="0">
            <a:noAutofit/>
          </a:bodyPr>
          <a:lstStyle/>
          <a:p>
            <a:pPr marL="216000" indent="-215640">
              <a:lnSpc>
                <a:spcPct val="100000"/>
              </a:lnSpc>
            </a:pPr>
            <a:r>
              <a:rPr lang="fr-FR" sz="1200" b="0" strike="noStrike" spc="-1">
                <a:solidFill>
                  <a:srgbClr val="000000"/>
                </a:solidFill>
                <a:latin typeface="+mn-lt"/>
                <a:ea typeface="+mn-ea"/>
              </a:rPr>
              <a:t>Moustique tigre : la progression en France métropolitaine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Détecté en Europe dès la fin des années 70 (en Albanie) puis en Italie dans les années 1990, le moustique tigre n’est arrivé en France qu’en 2004 dans les Alpes-Maritimes. Depuis, la zone colonisée s’agrandit d’année en année.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Le moustique </a:t>
            </a:r>
            <a:r>
              <a:rPr lang="fr-FR" sz="1200" b="0" i="1" strike="noStrike" spc="-1">
                <a:solidFill>
                  <a:srgbClr val="000000"/>
                </a:solidFill>
                <a:latin typeface="+mn-lt"/>
                <a:ea typeface="+mn-ea"/>
              </a:rPr>
              <a:t>Aedes albopictus</a:t>
            </a:r>
            <a:r>
              <a:rPr lang="fr-FR" sz="1200" b="0" strike="noStrike" spc="-1">
                <a:solidFill>
                  <a:srgbClr val="000000"/>
                </a:solidFill>
                <a:latin typeface="+mn-lt"/>
                <a:ea typeface="+mn-ea"/>
              </a:rPr>
              <a:t> est classé parmi les espèces les plus invasives au monde.</a:t>
            </a:r>
            <a:endParaRPr lang="fr-FR" sz="1200" b="0" strike="noStrike" spc="-1">
              <a:latin typeface="Arial"/>
            </a:endParaRPr>
          </a:p>
          <a:p>
            <a:pPr marL="216000" indent="-215640">
              <a:lnSpc>
                <a:spcPct val="100000"/>
              </a:lnSpc>
            </a:pPr>
            <a:r>
              <a:rPr lang="fr-FR" sz="1200" b="0" strike="noStrike" spc="-1">
                <a:solidFill>
                  <a:srgbClr val="000000"/>
                </a:solidFill>
                <a:latin typeface="+mn-lt"/>
                <a:ea typeface="+mn-ea"/>
              </a:rPr>
              <a:t> </a:t>
            </a:r>
            <a:endParaRPr lang="fr-FR" sz="1200" b="0" strike="noStrike" spc="-1">
              <a:latin typeface="Arial"/>
            </a:endParaRPr>
          </a:p>
        </p:txBody>
      </p:sp>
      <p:sp>
        <p:nvSpPr>
          <p:cNvPr id="1166" name="CustomShape 3"/>
          <p:cNvSpPr/>
          <p:nvPr/>
        </p:nvSpPr>
        <p:spPr>
          <a:xfrm>
            <a:off x="6058080" y="7183440"/>
            <a:ext cx="4631760" cy="37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65D17C8-49A8-4590-974F-A565787D2351}" type="slidenum">
              <a:rPr lang="fr-FR" sz="1200" b="0" strike="noStrike" spc="-1">
                <a:solidFill>
                  <a:srgbClr val="000000"/>
                </a:solidFill>
                <a:latin typeface="+mn-lt"/>
                <a:ea typeface="+mn-ea"/>
              </a:rPr>
              <a:t>9</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24" name="PlaceHolder 2"/>
          <p:cNvSpPr>
            <a:spLocks noGrp="1"/>
          </p:cNvSpPr>
          <p:nvPr>
            <p:ph type="body"/>
          </p:nvPr>
        </p:nvSpPr>
        <p:spPr>
          <a:xfrm>
            <a:off x="534600" y="1769400"/>
            <a:ext cx="9623520" cy="209196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534600" y="4060440"/>
            <a:ext cx="9623520" cy="2091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27" name="PlaceHolder 2"/>
          <p:cNvSpPr>
            <a:spLocks noGrp="1"/>
          </p:cNvSpPr>
          <p:nvPr>
            <p:ph type="body"/>
          </p:nvPr>
        </p:nvSpPr>
        <p:spPr>
          <a:xfrm>
            <a:off x="534600" y="1769400"/>
            <a:ext cx="4696200" cy="209196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5465880" y="1769400"/>
            <a:ext cx="4696200" cy="209196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534600" y="4060440"/>
            <a:ext cx="4696200" cy="209196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5465880" y="4060440"/>
            <a:ext cx="4696200" cy="2091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32" name="PlaceHolder 2"/>
          <p:cNvSpPr>
            <a:spLocks noGrp="1"/>
          </p:cNvSpPr>
          <p:nvPr>
            <p:ph type="body"/>
          </p:nvPr>
        </p:nvSpPr>
        <p:spPr>
          <a:xfrm>
            <a:off x="534600" y="1769400"/>
            <a:ext cx="3098520" cy="209196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788280" y="1769400"/>
            <a:ext cx="3098520" cy="209196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7042320" y="1769400"/>
            <a:ext cx="3098520" cy="209196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534600" y="4060440"/>
            <a:ext cx="3098520" cy="209196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788280" y="4060440"/>
            <a:ext cx="3098520" cy="209196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7042320" y="4060440"/>
            <a:ext cx="3098520" cy="2091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3" name="PlaceHolder 2"/>
          <p:cNvSpPr>
            <a:spLocks noGrp="1"/>
          </p:cNvSpPr>
          <p:nvPr>
            <p:ph type="subTitle"/>
          </p:nvPr>
        </p:nvSpPr>
        <p:spPr>
          <a:xfrm>
            <a:off x="534600" y="1769400"/>
            <a:ext cx="9623520" cy="43858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5" name="PlaceHolder 2"/>
          <p:cNvSpPr>
            <a:spLocks noGrp="1"/>
          </p:cNvSpPr>
          <p:nvPr>
            <p:ph type="body"/>
          </p:nvPr>
        </p:nvSpPr>
        <p:spPr>
          <a:xfrm>
            <a:off x="534600" y="1769400"/>
            <a:ext cx="9623520" cy="4385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7" name="PlaceHolder 2"/>
          <p:cNvSpPr>
            <a:spLocks noGrp="1"/>
          </p:cNvSpPr>
          <p:nvPr>
            <p:ph type="body"/>
          </p:nvPr>
        </p:nvSpPr>
        <p:spPr>
          <a:xfrm>
            <a:off x="534600" y="1769400"/>
            <a:ext cx="4696200" cy="438588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5465880" y="1769400"/>
            <a:ext cx="4696200" cy="4385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34600" y="301680"/>
            <a:ext cx="9623520" cy="585360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12" name="PlaceHolder 2"/>
          <p:cNvSpPr>
            <a:spLocks noGrp="1"/>
          </p:cNvSpPr>
          <p:nvPr>
            <p:ph type="body"/>
          </p:nvPr>
        </p:nvSpPr>
        <p:spPr>
          <a:xfrm>
            <a:off x="534600" y="1769400"/>
            <a:ext cx="4696200" cy="209196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5465880" y="1769400"/>
            <a:ext cx="4696200" cy="438588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534600" y="4060440"/>
            <a:ext cx="4696200" cy="2091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16" name="PlaceHolder 2"/>
          <p:cNvSpPr>
            <a:spLocks noGrp="1"/>
          </p:cNvSpPr>
          <p:nvPr>
            <p:ph type="body"/>
          </p:nvPr>
        </p:nvSpPr>
        <p:spPr>
          <a:xfrm>
            <a:off x="534600" y="1769400"/>
            <a:ext cx="4696200" cy="43858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5465880" y="1769400"/>
            <a:ext cx="4696200" cy="209196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5465880" y="4060440"/>
            <a:ext cx="4696200" cy="2091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34600" y="301680"/>
            <a:ext cx="9623520" cy="1262520"/>
          </a:xfrm>
          <a:prstGeom prst="rect">
            <a:avLst/>
          </a:prstGeom>
        </p:spPr>
        <p:txBody>
          <a:bodyPr lIns="0" tIns="0" rIns="0" bIns="0" anchor="ctr">
            <a:spAutoFit/>
          </a:bodyPr>
          <a:lstStyle/>
          <a:p>
            <a:pPr algn="ctr"/>
            <a:endParaRPr lang="fr-FR" sz="4400" b="0" strike="noStrike" spc="-1">
              <a:latin typeface="Arial"/>
            </a:endParaRPr>
          </a:p>
        </p:txBody>
      </p:sp>
      <p:sp>
        <p:nvSpPr>
          <p:cNvPr id="20" name="PlaceHolder 2"/>
          <p:cNvSpPr>
            <a:spLocks noGrp="1"/>
          </p:cNvSpPr>
          <p:nvPr>
            <p:ph type="body"/>
          </p:nvPr>
        </p:nvSpPr>
        <p:spPr>
          <a:xfrm>
            <a:off x="534600" y="1769400"/>
            <a:ext cx="4696200" cy="209196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5465880" y="1769400"/>
            <a:ext cx="4696200" cy="209196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534600" y="4060440"/>
            <a:ext cx="9623520" cy="2091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34600" y="301680"/>
            <a:ext cx="9623520" cy="126252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534600" y="1769400"/>
            <a:ext cx="9623520" cy="438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4.png"/><Relationship Id="rId2" Type="http://schemas.openxmlformats.org/officeDocument/2006/relationships/notesSlide" Target="../notesSlides/notesSlide10.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8.jpe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1.jp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8.jpeg"/><Relationship Id="rId4" Type="http://schemas.openxmlformats.org/officeDocument/2006/relationships/image" Target="../media/image87.jpe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94.jpe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4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4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1.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https://www.youtube.com/watch?v=xGWr81gqfgg" TargetMode="External"/><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0"/>
            <a:ext cx="1607400" cy="674316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5" name="CustomShape 2"/>
          <p:cNvSpPr/>
          <p:nvPr/>
        </p:nvSpPr>
        <p:spPr>
          <a:xfrm>
            <a:off x="1612800" y="0"/>
            <a:ext cx="9087480" cy="7242480"/>
          </a:xfrm>
          <a:prstGeom prst="rect">
            <a:avLst/>
          </a:prstGeom>
          <a:solidFill>
            <a:srgbClr val="F3F2E9"/>
          </a:solidFill>
          <a:ln>
            <a:noFill/>
          </a:ln>
        </p:spPr>
        <p:style>
          <a:lnRef idx="0">
            <a:scrgbClr r="0" g="0" b="0"/>
          </a:lnRef>
          <a:fillRef idx="0">
            <a:scrgbClr r="0" g="0" b="0"/>
          </a:fillRef>
          <a:effectRef idx="0">
            <a:scrgbClr r="0" g="0" b="0"/>
          </a:effectRef>
          <a:fontRef idx="minor"/>
        </p:style>
        <p:txBody>
          <a:bodyPr/>
          <a:lstStyle/>
          <a:p>
            <a:endParaRPr lang="en-US"/>
          </a:p>
        </p:txBody>
      </p:sp>
      <p:sp>
        <p:nvSpPr>
          <p:cNvPr id="46" name="CustomShape 3"/>
          <p:cNvSpPr/>
          <p:nvPr/>
        </p:nvSpPr>
        <p:spPr>
          <a:xfrm>
            <a:off x="1171800" y="1586880"/>
            <a:ext cx="8462160" cy="3816720"/>
          </a:xfrm>
          <a:prstGeom prst="roundRect">
            <a:avLst>
              <a:gd name="adj" fmla="val 16667"/>
            </a:avLst>
          </a:prstGeom>
          <a:solidFill>
            <a:schemeClr val="bg1">
              <a:alpha val="27000"/>
            </a:schemeClr>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7" name="CustomShape 4"/>
          <p:cNvSpPr/>
          <p:nvPr/>
        </p:nvSpPr>
        <p:spPr>
          <a:xfrm>
            <a:off x="1629720" y="2473560"/>
            <a:ext cx="7546680" cy="222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400" b="0" strike="noStrike" spc="-1">
                <a:solidFill>
                  <a:srgbClr val="FFFFFF"/>
                </a:solidFill>
                <a:latin typeface="Arial Black"/>
                <a:ea typeface="DejaVu Sans"/>
              </a:rPr>
              <a:t> </a:t>
            </a:r>
            <a:br/>
            <a:r>
              <a:rPr lang="fr-FR" sz="3200" b="0" strike="noStrike" spc="-1">
                <a:solidFill>
                  <a:srgbClr val="404040"/>
                </a:solidFill>
                <a:latin typeface="Calibri"/>
                <a:ea typeface="DejaVu Sans"/>
              </a:rPr>
              <a:t>des maladies vectorielles transmises (transmissibles) par le moustique tigre en France métropolitaine</a:t>
            </a:r>
            <a:endParaRPr lang="fr-FR" sz="3200" b="0" strike="noStrike" spc="-1">
              <a:latin typeface="Arial"/>
            </a:endParaRPr>
          </a:p>
        </p:txBody>
      </p:sp>
      <p:sp>
        <p:nvSpPr>
          <p:cNvPr id="48" name="CustomShape 5"/>
          <p:cNvSpPr/>
          <p:nvPr/>
        </p:nvSpPr>
        <p:spPr>
          <a:xfrm>
            <a:off x="1501200" y="2484360"/>
            <a:ext cx="780336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400" b="0" strike="noStrike" cap="all" spc="-1">
                <a:solidFill>
                  <a:srgbClr val="CD081C"/>
                </a:solidFill>
                <a:latin typeface="Arial Black"/>
                <a:ea typeface="DejaVu Sans"/>
              </a:rPr>
              <a:t>LUTTE ET PRévention</a:t>
            </a:r>
            <a:endParaRPr lang="fr-FR" sz="4400" b="0" strike="noStrike" spc="-1">
              <a:latin typeface="Arial"/>
            </a:endParaRPr>
          </a:p>
        </p:txBody>
      </p:sp>
      <p:pic>
        <p:nvPicPr>
          <p:cNvPr id="49" name="Picture 25"/>
          <p:cNvPicPr/>
          <p:nvPr/>
        </p:nvPicPr>
        <p:blipFill>
          <a:blip r:embed="rId3"/>
          <a:stretch/>
        </p:blipFill>
        <p:spPr>
          <a:xfrm rot="700800">
            <a:off x="1110240" y="1112760"/>
            <a:ext cx="1038240" cy="995400"/>
          </a:xfrm>
          <a:prstGeom prst="rect">
            <a:avLst/>
          </a:prstGeom>
          <a:ln>
            <a:noFill/>
          </a:ln>
        </p:spPr>
      </p:pic>
      <p:pic>
        <p:nvPicPr>
          <p:cNvPr id="50" name="Picture 26"/>
          <p:cNvPicPr/>
          <p:nvPr/>
        </p:nvPicPr>
        <p:blipFill>
          <a:blip r:embed="rId4"/>
          <a:srcRect l="12677" r="48702"/>
          <a:stretch/>
        </p:blipFill>
        <p:spPr>
          <a:xfrm>
            <a:off x="4284360" y="163080"/>
            <a:ext cx="2237040" cy="2171160"/>
          </a:xfrm>
          <a:prstGeom prst="rect">
            <a:avLst/>
          </a:prstGeom>
          <a:ln w="38160">
            <a:solidFill>
              <a:schemeClr val="bg1"/>
            </a:solidFill>
            <a:round/>
          </a:ln>
          <a:effectLst>
            <a:outerShdw dist="50760" dir="5400000" sx="103000" sy="103000" algn="ctr" rotWithShape="0">
              <a:schemeClr val="tx1">
                <a:alpha val="11000"/>
              </a:schemeClr>
            </a:outerShdw>
          </a:effectLst>
        </p:spPr>
      </p:pic>
      <p:pic>
        <p:nvPicPr>
          <p:cNvPr id="51" name="Picture 27"/>
          <p:cNvPicPr/>
          <p:nvPr/>
        </p:nvPicPr>
        <p:blipFill>
          <a:blip r:embed="rId5"/>
          <a:srcRect b="30729"/>
          <a:stretch/>
        </p:blipFill>
        <p:spPr>
          <a:xfrm flipH="1">
            <a:off x="-20880" y="3188160"/>
            <a:ext cx="2472120" cy="3564360"/>
          </a:xfrm>
          <a:prstGeom prst="rect">
            <a:avLst/>
          </a:prstGeom>
          <a:ln>
            <a:noFill/>
          </a:ln>
          <a:effectLst>
            <a:outerShdw dist="114060" dir="8338030" algn="ctr" rotWithShape="0">
              <a:schemeClr val="tx1">
                <a:alpha val="33000"/>
              </a:schemeClr>
            </a:outerShdw>
          </a:effectLst>
        </p:spPr>
      </p:pic>
      <p:grpSp>
        <p:nvGrpSpPr>
          <p:cNvPr id="52" name="Group 6"/>
          <p:cNvGrpSpPr/>
          <p:nvPr/>
        </p:nvGrpSpPr>
        <p:grpSpPr>
          <a:xfrm>
            <a:off x="8310960" y="651960"/>
            <a:ext cx="2190240" cy="2085120"/>
            <a:chOff x="8310960" y="651960"/>
            <a:chExt cx="2190240" cy="2085120"/>
          </a:xfrm>
        </p:grpSpPr>
        <p:sp>
          <p:nvSpPr>
            <p:cNvPr id="53" name="CustomShape 7"/>
            <p:cNvSpPr/>
            <p:nvPr/>
          </p:nvSpPr>
          <p:spPr>
            <a:xfrm>
              <a:off x="8899560" y="1182960"/>
              <a:ext cx="1087920" cy="1087920"/>
            </a:xfrm>
            <a:prstGeom prst="ellipse">
              <a:avLst/>
            </a:prstGeom>
            <a:solidFill>
              <a:schemeClr val="bg1">
                <a:alpha val="66000"/>
              </a:schemeClr>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4" name="CustomShape 8"/>
            <p:cNvSpPr/>
            <p:nvPr/>
          </p:nvSpPr>
          <p:spPr>
            <a:xfrm>
              <a:off x="8876160" y="1163880"/>
              <a:ext cx="1134720" cy="1134720"/>
            </a:xfrm>
            <a:prstGeom prst="ellipse">
              <a:avLst/>
            </a:prstGeom>
            <a:noFill/>
            <a:ln w="76320">
              <a:solidFill>
                <a:srgbClr val="CD081C"/>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55" name="Picture 31"/>
            <p:cNvPicPr/>
            <p:nvPr/>
          </p:nvPicPr>
          <p:blipFill>
            <a:blip r:embed="rId6"/>
            <a:stretch/>
          </p:blipFill>
          <p:spPr>
            <a:xfrm rot="20547000">
              <a:off x="8514000" y="883080"/>
              <a:ext cx="1783800" cy="1622880"/>
            </a:xfrm>
            <a:prstGeom prst="rect">
              <a:avLst/>
            </a:prstGeom>
            <a:ln>
              <a:noFill/>
            </a:ln>
          </p:spPr>
        </p:pic>
        <p:sp>
          <p:nvSpPr>
            <p:cNvPr id="56" name="Line 9"/>
            <p:cNvSpPr/>
            <p:nvPr/>
          </p:nvSpPr>
          <p:spPr>
            <a:xfrm flipH="1">
              <a:off x="9128520" y="1250280"/>
              <a:ext cx="587880" cy="928440"/>
            </a:xfrm>
            <a:prstGeom prst="line">
              <a:avLst/>
            </a:prstGeom>
            <a:ln w="76320">
              <a:solidFill>
                <a:srgbClr val="CD081C"/>
              </a:solidFill>
              <a:round/>
            </a:ln>
          </p:spPr>
          <p:style>
            <a:lnRef idx="1">
              <a:schemeClr val="accent1"/>
            </a:lnRef>
            <a:fillRef idx="0">
              <a:schemeClr val="accent1"/>
            </a:fillRef>
            <a:effectRef idx="0">
              <a:schemeClr val="accent1"/>
            </a:effectRef>
            <a:fontRef idx="minor"/>
          </p:style>
          <p:txBody>
            <a:bodyPr/>
            <a:lstStyle/>
            <a:p>
              <a:endParaRPr lang="en-US"/>
            </a:p>
          </p:txBody>
        </p:sp>
      </p:grpSp>
      <p:grpSp>
        <p:nvGrpSpPr>
          <p:cNvPr id="57" name="Group 10"/>
          <p:cNvGrpSpPr/>
          <p:nvPr/>
        </p:nvGrpSpPr>
        <p:grpSpPr>
          <a:xfrm>
            <a:off x="6157080" y="262080"/>
            <a:ext cx="1060920" cy="1060920"/>
            <a:chOff x="6157080" y="262080"/>
            <a:chExt cx="1060920" cy="1060920"/>
          </a:xfrm>
        </p:grpSpPr>
        <p:sp>
          <p:nvSpPr>
            <p:cNvPr id="58" name="CustomShape 11"/>
            <p:cNvSpPr/>
            <p:nvPr/>
          </p:nvSpPr>
          <p:spPr>
            <a:xfrm>
              <a:off x="6157080" y="262080"/>
              <a:ext cx="1060920" cy="1060920"/>
            </a:xfrm>
            <a:prstGeom prst="ellipse">
              <a:avLst/>
            </a:prstGeom>
            <a:solidFill>
              <a:schemeClr val="bg1"/>
            </a:solidFill>
            <a:ln>
              <a:solidFill>
                <a:schemeClr val="bg1"/>
              </a:solidFill>
              <a:round/>
            </a:ln>
            <a:effectLst>
              <a:outerShdw dist="101145" dir="7438372" algn="ctr" rotWithShape="0">
                <a:srgbClr val="D4D3CB">
                  <a:alpha val="53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9" name="CustomShape 12"/>
            <p:cNvSpPr/>
            <p:nvPr/>
          </p:nvSpPr>
          <p:spPr>
            <a:xfrm>
              <a:off x="6329520" y="384840"/>
              <a:ext cx="715680" cy="666360"/>
            </a:xfrm>
            <a:custGeom>
              <a:avLst/>
              <a:gdLst/>
              <a:ahLst/>
              <a:cxnLst/>
              <a:rect l="l" t="t" r="r" b="b"/>
              <a:pathLst>
                <a:path w="21516" h="21600">
                  <a:moveTo>
                    <a:pt x="21262" y="19403"/>
                  </a:moveTo>
                  <a:cubicBezTo>
                    <a:pt x="21600" y="19769"/>
                    <a:pt x="21600" y="20502"/>
                    <a:pt x="21262" y="20868"/>
                  </a:cubicBezTo>
                  <a:cubicBezTo>
                    <a:pt x="20925" y="21600"/>
                    <a:pt x="20587" y="21600"/>
                    <a:pt x="19912" y="21600"/>
                  </a:cubicBezTo>
                  <a:cubicBezTo>
                    <a:pt x="1350" y="21600"/>
                    <a:pt x="1350" y="21600"/>
                    <a:pt x="1350" y="21600"/>
                  </a:cubicBezTo>
                  <a:cubicBezTo>
                    <a:pt x="1013" y="21600"/>
                    <a:pt x="338" y="21600"/>
                    <a:pt x="0" y="20868"/>
                  </a:cubicBezTo>
                  <a:cubicBezTo>
                    <a:pt x="0" y="20502"/>
                    <a:pt x="0" y="19769"/>
                    <a:pt x="0" y="19403"/>
                  </a:cubicBezTo>
                  <a:cubicBezTo>
                    <a:pt x="9450" y="732"/>
                    <a:pt x="9450" y="732"/>
                    <a:pt x="9450" y="732"/>
                  </a:cubicBezTo>
                  <a:cubicBezTo>
                    <a:pt x="9788" y="366"/>
                    <a:pt x="10125" y="0"/>
                    <a:pt x="10800" y="0"/>
                  </a:cubicBezTo>
                  <a:cubicBezTo>
                    <a:pt x="11137" y="0"/>
                    <a:pt x="11812" y="366"/>
                    <a:pt x="12150" y="732"/>
                  </a:cubicBezTo>
                  <a:lnTo>
                    <a:pt x="21262" y="19403"/>
                  </a:lnTo>
                  <a:close/>
                  <a:moveTo>
                    <a:pt x="12487" y="6956"/>
                  </a:moveTo>
                  <a:cubicBezTo>
                    <a:pt x="12487" y="6956"/>
                    <a:pt x="12487" y="6956"/>
                    <a:pt x="12487" y="6956"/>
                  </a:cubicBezTo>
                  <a:cubicBezTo>
                    <a:pt x="12150" y="6590"/>
                    <a:pt x="12150" y="6590"/>
                    <a:pt x="12150" y="6590"/>
                  </a:cubicBezTo>
                  <a:cubicBezTo>
                    <a:pt x="9450" y="6590"/>
                    <a:pt x="9450" y="6590"/>
                    <a:pt x="9450" y="6590"/>
                  </a:cubicBezTo>
                  <a:cubicBezTo>
                    <a:pt x="9450" y="6590"/>
                    <a:pt x="9113" y="6590"/>
                    <a:pt x="9113" y="6956"/>
                  </a:cubicBezTo>
                  <a:cubicBezTo>
                    <a:pt x="9113" y="6956"/>
                    <a:pt x="9113" y="6956"/>
                    <a:pt x="9113" y="6956"/>
                  </a:cubicBezTo>
                  <a:cubicBezTo>
                    <a:pt x="9113" y="13180"/>
                    <a:pt x="9113" y="13180"/>
                    <a:pt x="9113" y="13180"/>
                  </a:cubicBezTo>
                  <a:cubicBezTo>
                    <a:pt x="9113" y="13180"/>
                    <a:pt x="9450" y="13546"/>
                    <a:pt x="9450" y="13546"/>
                  </a:cubicBezTo>
                  <a:cubicBezTo>
                    <a:pt x="11812" y="13546"/>
                    <a:pt x="11812" y="13546"/>
                    <a:pt x="11812" y="13546"/>
                  </a:cubicBezTo>
                  <a:cubicBezTo>
                    <a:pt x="12150" y="13546"/>
                    <a:pt x="12150" y="13180"/>
                    <a:pt x="12150" y="13180"/>
                  </a:cubicBezTo>
                  <a:lnTo>
                    <a:pt x="12487" y="6956"/>
                  </a:lnTo>
                  <a:close/>
                  <a:moveTo>
                    <a:pt x="12150" y="15376"/>
                  </a:moveTo>
                  <a:cubicBezTo>
                    <a:pt x="12150" y="15376"/>
                    <a:pt x="12150" y="15010"/>
                    <a:pt x="11812" y="15010"/>
                  </a:cubicBezTo>
                  <a:cubicBezTo>
                    <a:pt x="9450" y="15010"/>
                    <a:pt x="9450" y="15010"/>
                    <a:pt x="9450" y="15010"/>
                  </a:cubicBezTo>
                  <a:cubicBezTo>
                    <a:pt x="9450" y="15010"/>
                    <a:pt x="9113" y="15376"/>
                    <a:pt x="9113" y="15376"/>
                  </a:cubicBezTo>
                  <a:cubicBezTo>
                    <a:pt x="9113" y="17939"/>
                    <a:pt x="9113" y="17939"/>
                    <a:pt x="9113" y="17939"/>
                  </a:cubicBezTo>
                  <a:cubicBezTo>
                    <a:pt x="9113" y="18305"/>
                    <a:pt x="9450" y="18305"/>
                    <a:pt x="9450" y="18305"/>
                  </a:cubicBezTo>
                  <a:cubicBezTo>
                    <a:pt x="11812" y="18305"/>
                    <a:pt x="11812" y="18305"/>
                    <a:pt x="11812" y="18305"/>
                  </a:cubicBezTo>
                  <a:cubicBezTo>
                    <a:pt x="12150" y="18305"/>
                    <a:pt x="12150" y="18305"/>
                    <a:pt x="12150" y="17939"/>
                  </a:cubicBezTo>
                  <a:lnTo>
                    <a:pt x="12150" y="15376"/>
                  </a:lnTo>
                  <a:close/>
                </a:path>
              </a:pathLst>
            </a:custGeom>
            <a:solidFill>
              <a:srgbClr val="CD081C"/>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60" name="CustomShape 13"/>
          <p:cNvSpPr/>
          <p:nvPr/>
        </p:nvSpPr>
        <p:spPr>
          <a:xfrm>
            <a:off x="9000" y="6188760"/>
            <a:ext cx="10682280" cy="1370520"/>
          </a:xfrm>
          <a:prstGeom prst="rect">
            <a:avLst/>
          </a:prstGeom>
          <a:blipFill rotWithShape="0">
            <a:blip r:embed="rId7"/>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61" name="CustomShape 14"/>
          <p:cNvSpPr/>
          <p:nvPr/>
        </p:nvSpPr>
        <p:spPr>
          <a:xfrm>
            <a:off x="-169682" y="6441840"/>
            <a:ext cx="10869962" cy="111780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62" name="CustomShape 15"/>
          <p:cNvSpPr/>
          <p:nvPr/>
        </p:nvSpPr>
        <p:spPr>
          <a:xfrm>
            <a:off x="397440" y="6753240"/>
            <a:ext cx="77731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0" strike="noStrike" spc="-1">
                <a:solidFill>
                  <a:srgbClr val="254061"/>
                </a:solidFill>
                <a:latin typeface="Arial Black"/>
                <a:ea typeface="DejaVu Sans"/>
              </a:rPr>
              <a:t>À destination des classes de 3</a:t>
            </a:r>
            <a:r>
              <a:rPr lang="fr-FR" sz="2800" b="0" strike="noStrike" spc="-1" baseline="30000">
                <a:solidFill>
                  <a:srgbClr val="254061"/>
                </a:solidFill>
                <a:latin typeface="Arial Black"/>
                <a:ea typeface="DejaVu Sans"/>
              </a:rPr>
              <a:t>ème</a:t>
            </a:r>
            <a:endParaRPr lang="fr-FR" sz="2800" b="0" strike="noStrike" spc="-1">
              <a:latin typeface="Arial"/>
            </a:endParaRPr>
          </a:p>
        </p:txBody>
      </p:sp>
      <p:pic>
        <p:nvPicPr>
          <p:cNvPr id="63" name="Picture 40"/>
          <p:cNvPicPr/>
          <p:nvPr/>
        </p:nvPicPr>
        <p:blipFill>
          <a:blip r:embed="rId8"/>
          <a:srcRect r="32376" b="27378"/>
          <a:stretch/>
        </p:blipFill>
        <p:spPr>
          <a:xfrm>
            <a:off x="7324560" y="3922560"/>
            <a:ext cx="3202920" cy="3439440"/>
          </a:xfrm>
          <a:prstGeom prst="rect">
            <a:avLst/>
          </a:prstGeom>
          <a:ln>
            <a:noFill/>
          </a:ln>
          <a:effectLst>
            <a:outerShdw dist="50760" dir="5400000" algn="ctr" rotWithShape="0">
              <a:schemeClr val="tx1">
                <a:alpha val="15000"/>
              </a:schemeClr>
            </a:outerShdw>
          </a:effectLst>
        </p:spPr>
      </p:pic>
      <p:pic>
        <p:nvPicPr>
          <p:cNvPr id="64" name="Picture 7"/>
          <p:cNvPicPr/>
          <p:nvPr/>
        </p:nvPicPr>
        <p:blipFill>
          <a:blip r:embed="rId9"/>
          <a:stretch/>
        </p:blipFill>
        <p:spPr>
          <a:xfrm rot="9731400" flipH="1">
            <a:off x="6753600" y="4704840"/>
            <a:ext cx="908640" cy="13827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repl">
                                        <p:cTn id="7" dur="500" fill="hold"/>
                                        <p:tgtEl>
                                          <p:spTgt spid="44"/>
                                        </p:tgtEl>
                                        <p:attrNameLst>
                                          <p:attrName>ppt_x</p:attrName>
                                        </p:attrNameLst>
                                      </p:cBhvr>
                                      <p:tavLst>
                                        <p:tav tm="0">
                                          <p:val>
                                            <p:strVal val="#ppt_x"/>
                                          </p:val>
                                        </p:tav>
                                        <p:tav tm="100000">
                                          <p:val>
                                            <p:strVal val="#ppt_x"/>
                                          </p:val>
                                        </p:tav>
                                      </p:tavLst>
                                    </p:anim>
                                    <p:anim calcmode="lin" valueType="num">
                                      <p:cBhvr additive="repl">
                                        <p:cTn id="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1"/>
          <p:cNvGrpSpPr/>
          <p:nvPr/>
        </p:nvGrpSpPr>
        <p:grpSpPr>
          <a:xfrm>
            <a:off x="0" y="-104760"/>
            <a:ext cx="10692360" cy="7666920"/>
            <a:chOff x="0" y="-104760"/>
            <a:chExt cx="10692360" cy="7666920"/>
          </a:xfrm>
        </p:grpSpPr>
        <p:sp>
          <p:nvSpPr>
            <p:cNvPr id="229"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30"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231"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32"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33" name="CustomShape 6"/>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1" normalizeH="0" baseline="0" noProof="0">
                <a:ln>
                  <a:noFill/>
                </a:ln>
                <a:solidFill>
                  <a:srgbClr val="404040"/>
                </a:solidFill>
                <a:effectLst/>
                <a:uLnTx/>
                <a:uFillTx/>
                <a:latin typeface="Androgyne"/>
                <a:ea typeface="DejaVu Sans"/>
                <a:cs typeface="DejaVu Sans"/>
              </a:rPr>
              <a:t>La </a:t>
            </a:r>
            <a:endParaRPr kumimoji="0" lang="fr-FR" sz="3600" b="0" i="0" u="none" strike="noStrike" kern="1200" cap="none" spc="-1" normalizeH="0" baseline="0" noProof="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all" spc="-1" normalizeH="0" baseline="0" noProof="0">
                <a:ln>
                  <a:noFill/>
                </a:ln>
                <a:solidFill>
                  <a:srgbClr val="E75E07"/>
                </a:solidFill>
                <a:effectLst/>
                <a:uLnTx/>
                <a:uFillTx/>
                <a:latin typeface="Arial Black"/>
                <a:ea typeface="DejaVu Sans"/>
                <a:cs typeface="DejaVu Sans"/>
              </a:rPr>
              <a:t>Progression</a:t>
            </a:r>
            <a:endParaRPr kumimoji="0" lang="fr-FR" sz="36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234" name="CustomShape 7"/>
          <p:cNvSpPr/>
          <p:nvPr/>
        </p:nvSpPr>
        <p:spPr>
          <a:xfrm rot="21271200">
            <a:off x="2013120" y="1083600"/>
            <a:ext cx="5911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35" name="CustomShape 8"/>
          <p:cNvSpPr/>
          <p:nvPr/>
        </p:nvSpPr>
        <p:spPr>
          <a:xfrm rot="21280800">
            <a:off x="2017080" y="1155960"/>
            <a:ext cx="58924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all" spc="-1" normalizeH="0" baseline="0" noProof="0">
                <a:ln>
                  <a:noFill/>
                </a:ln>
                <a:solidFill>
                  <a:srgbClr val="FFFFFF"/>
                </a:solidFill>
                <a:effectLst/>
                <a:uLnTx/>
                <a:uFillTx/>
                <a:latin typeface="Arial Black"/>
                <a:ea typeface="DejaVu Sans"/>
                <a:cs typeface="DejaVu Sans"/>
              </a:rPr>
              <a:t>Du MOUStique tigre en france</a:t>
            </a:r>
            <a:endParaRPr kumimoji="0" lang="fr-FR" sz="2200" b="0" i="0" u="none" strike="noStrike" kern="1200" cap="none" spc="-1" normalizeH="0" baseline="0" noProof="0">
              <a:ln>
                <a:noFill/>
              </a:ln>
              <a:solidFill>
                <a:prstClr val="black"/>
              </a:solidFill>
              <a:effectLst/>
              <a:uLnTx/>
              <a:uFillTx/>
              <a:latin typeface="Arial"/>
              <a:ea typeface="DejaVu Sans"/>
              <a:cs typeface="DejaVu Sans"/>
            </a:endParaRPr>
          </a:p>
        </p:txBody>
      </p:sp>
      <p:grpSp>
        <p:nvGrpSpPr>
          <p:cNvPr id="237" name="Group 9"/>
          <p:cNvGrpSpPr/>
          <p:nvPr/>
        </p:nvGrpSpPr>
        <p:grpSpPr>
          <a:xfrm>
            <a:off x="1624320" y="2333520"/>
            <a:ext cx="7764120" cy="4803840"/>
            <a:chOff x="1624320" y="2333520"/>
            <a:chExt cx="7764120" cy="4803840"/>
          </a:xfrm>
        </p:grpSpPr>
        <p:grpSp>
          <p:nvGrpSpPr>
            <p:cNvPr id="238" name="Group 10"/>
            <p:cNvGrpSpPr/>
            <p:nvPr/>
          </p:nvGrpSpPr>
          <p:grpSpPr>
            <a:xfrm>
              <a:off x="1624320" y="2333520"/>
              <a:ext cx="2682000" cy="4789440"/>
              <a:chOff x="1624320" y="2333520"/>
              <a:chExt cx="2682000" cy="4789440"/>
            </a:xfrm>
          </p:grpSpPr>
          <p:grpSp>
            <p:nvGrpSpPr>
              <p:cNvPr id="239" name="Group 11"/>
              <p:cNvGrpSpPr/>
              <p:nvPr/>
            </p:nvGrpSpPr>
            <p:grpSpPr>
              <a:xfrm>
                <a:off x="1624320" y="2333520"/>
                <a:ext cx="2682000" cy="934560"/>
                <a:chOff x="1624320" y="2333520"/>
                <a:chExt cx="2682000" cy="934560"/>
              </a:xfrm>
            </p:grpSpPr>
            <p:pic>
              <p:nvPicPr>
                <p:cNvPr id="240" name="Picture 55"/>
                <p:cNvPicPr/>
                <p:nvPr/>
              </p:nvPicPr>
              <p:blipFill>
                <a:blip r:embed="rId3"/>
                <a:stretch/>
              </p:blipFill>
              <p:spPr>
                <a:xfrm>
                  <a:off x="1624320" y="2333520"/>
                  <a:ext cx="1320840" cy="934560"/>
                </a:xfrm>
                <a:prstGeom prst="rect">
                  <a:avLst/>
                </a:prstGeom>
                <a:ln>
                  <a:noFill/>
                </a:ln>
              </p:spPr>
            </p:pic>
            <p:pic>
              <p:nvPicPr>
                <p:cNvPr id="241" name="Picture 56"/>
                <p:cNvPicPr/>
                <p:nvPr/>
              </p:nvPicPr>
              <p:blipFill>
                <a:blip r:embed="rId4"/>
                <a:stretch/>
              </p:blipFill>
              <p:spPr>
                <a:xfrm>
                  <a:off x="2985480" y="2333520"/>
                  <a:ext cx="1320840" cy="934560"/>
                </a:xfrm>
                <a:prstGeom prst="rect">
                  <a:avLst/>
                </a:prstGeom>
                <a:ln>
                  <a:noFill/>
                </a:ln>
              </p:spPr>
            </p:pic>
          </p:grpSp>
          <p:pic>
            <p:nvPicPr>
              <p:cNvPr id="242" name="Picture 47"/>
              <p:cNvPicPr/>
              <p:nvPr/>
            </p:nvPicPr>
            <p:blipFill>
              <a:blip r:embed="rId5"/>
              <a:stretch/>
            </p:blipFill>
            <p:spPr>
              <a:xfrm>
                <a:off x="1625400" y="3319560"/>
                <a:ext cx="1319760" cy="933840"/>
              </a:xfrm>
              <a:prstGeom prst="rect">
                <a:avLst/>
              </a:prstGeom>
              <a:ln>
                <a:noFill/>
              </a:ln>
            </p:spPr>
          </p:pic>
          <p:pic>
            <p:nvPicPr>
              <p:cNvPr id="243" name="Picture 48"/>
              <p:cNvPicPr/>
              <p:nvPr/>
            </p:nvPicPr>
            <p:blipFill>
              <a:blip r:embed="rId6"/>
              <a:stretch/>
            </p:blipFill>
            <p:spPr>
              <a:xfrm>
                <a:off x="2985480" y="3319560"/>
                <a:ext cx="1316880" cy="932040"/>
              </a:xfrm>
              <a:prstGeom prst="rect">
                <a:avLst/>
              </a:prstGeom>
              <a:ln>
                <a:noFill/>
              </a:ln>
            </p:spPr>
          </p:pic>
          <p:pic>
            <p:nvPicPr>
              <p:cNvPr id="244" name="Picture 49"/>
              <p:cNvPicPr/>
              <p:nvPr/>
            </p:nvPicPr>
            <p:blipFill>
              <a:blip r:embed="rId7"/>
              <a:stretch/>
            </p:blipFill>
            <p:spPr>
              <a:xfrm>
                <a:off x="1624320" y="4275360"/>
                <a:ext cx="1320840" cy="934560"/>
              </a:xfrm>
              <a:prstGeom prst="rect">
                <a:avLst/>
              </a:prstGeom>
              <a:ln>
                <a:noFill/>
              </a:ln>
            </p:spPr>
          </p:pic>
          <p:pic>
            <p:nvPicPr>
              <p:cNvPr id="245" name="Picture 50"/>
              <p:cNvPicPr/>
              <p:nvPr/>
            </p:nvPicPr>
            <p:blipFill>
              <a:blip r:embed="rId8"/>
              <a:stretch/>
            </p:blipFill>
            <p:spPr>
              <a:xfrm>
                <a:off x="2985480" y="4275360"/>
                <a:ext cx="1320840" cy="934560"/>
              </a:xfrm>
              <a:prstGeom prst="rect">
                <a:avLst/>
              </a:prstGeom>
              <a:ln>
                <a:noFill/>
              </a:ln>
            </p:spPr>
          </p:pic>
          <p:pic>
            <p:nvPicPr>
              <p:cNvPr id="246" name="Picture 51"/>
              <p:cNvPicPr/>
              <p:nvPr/>
            </p:nvPicPr>
            <p:blipFill>
              <a:blip r:embed="rId9"/>
              <a:stretch/>
            </p:blipFill>
            <p:spPr>
              <a:xfrm>
                <a:off x="1624320" y="5240520"/>
                <a:ext cx="1320840" cy="917640"/>
              </a:xfrm>
              <a:prstGeom prst="rect">
                <a:avLst/>
              </a:prstGeom>
              <a:ln>
                <a:noFill/>
              </a:ln>
            </p:spPr>
          </p:pic>
          <p:pic>
            <p:nvPicPr>
              <p:cNvPr id="247" name="Picture 52"/>
              <p:cNvPicPr/>
              <p:nvPr/>
            </p:nvPicPr>
            <p:blipFill>
              <a:blip r:embed="rId10"/>
              <a:stretch/>
            </p:blipFill>
            <p:spPr>
              <a:xfrm>
                <a:off x="2985480" y="5253480"/>
                <a:ext cx="1316880" cy="905040"/>
              </a:xfrm>
              <a:prstGeom prst="rect">
                <a:avLst/>
              </a:prstGeom>
              <a:ln>
                <a:noFill/>
              </a:ln>
            </p:spPr>
          </p:pic>
          <p:pic>
            <p:nvPicPr>
              <p:cNvPr id="248" name="Picture 53"/>
              <p:cNvPicPr/>
              <p:nvPr/>
            </p:nvPicPr>
            <p:blipFill>
              <a:blip r:embed="rId11"/>
              <a:stretch/>
            </p:blipFill>
            <p:spPr>
              <a:xfrm>
                <a:off x="1624320" y="6185160"/>
                <a:ext cx="1320840" cy="934560"/>
              </a:xfrm>
              <a:prstGeom prst="rect">
                <a:avLst/>
              </a:prstGeom>
              <a:ln>
                <a:noFill/>
              </a:ln>
            </p:spPr>
          </p:pic>
          <p:pic>
            <p:nvPicPr>
              <p:cNvPr id="249" name="Picture 54"/>
              <p:cNvPicPr/>
              <p:nvPr/>
            </p:nvPicPr>
            <p:blipFill>
              <a:blip r:embed="rId12"/>
              <a:stretch/>
            </p:blipFill>
            <p:spPr>
              <a:xfrm>
                <a:off x="2981520" y="6188040"/>
                <a:ext cx="1320840" cy="934920"/>
              </a:xfrm>
              <a:prstGeom prst="rect">
                <a:avLst/>
              </a:prstGeom>
              <a:ln>
                <a:noFill/>
              </a:ln>
            </p:spPr>
          </p:pic>
        </p:grpSp>
        <p:pic>
          <p:nvPicPr>
            <p:cNvPr id="250" name="Picture 35"/>
            <p:cNvPicPr/>
            <p:nvPr/>
          </p:nvPicPr>
          <p:blipFill>
            <a:blip r:embed="rId13"/>
            <a:stretch/>
          </p:blipFill>
          <p:spPr>
            <a:xfrm>
              <a:off x="4338720" y="6194880"/>
              <a:ext cx="1331640" cy="942480"/>
            </a:xfrm>
            <a:prstGeom prst="rect">
              <a:avLst/>
            </a:prstGeom>
            <a:ln>
              <a:noFill/>
            </a:ln>
          </p:spPr>
        </p:pic>
        <p:sp>
          <p:nvSpPr>
            <p:cNvPr id="251" name="CustomShape 12"/>
            <p:cNvSpPr/>
            <p:nvPr/>
          </p:nvSpPr>
          <p:spPr>
            <a:xfrm>
              <a:off x="4338720" y="2333520"/>
              <a:ext cx="4684680" cy="3824640"/>
            </a:xfrm>
            <a:prstGeom prst="rect">
              <a:avLst/>
            </a:prstGeom>
            <a:solidFill>
              <a:srgbClr val="FFFEFC"/>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52" name="CustomShape 13"/>
            <p:cNvSpPr/>
            <p:nvPr/>
          </p:nvSpPr>
          <p:spPr>
            <a:xfrm>
              <a:off x="4425480" y="5853600"/>
              <a:ext cx="1240200" cy="177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53" name="CustomShape 14"/>
            <p:cNvSpPr/>
            <p:nvPr/>
          </p:nvSpPr>
          <p:spPr>
            <a:xfrm>
              <a:off x="5706720" y="6194160"/>
              <a:ext cx="1330920" cy="9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254" name="Picture 41"/>
            <p:cNvPicPr/>
            <p:nvPr/>
          </p:nvPicPr>
          <p:blipFill>
            <a:blip r:embed="rId14"/>
            <a:srcRect r="12180"/>
            <a:stretch/>
          </p:blipFill>
          <p:spPr>
            <a:xfrm>
              <a:off x="5834520" y="6248880"/>
              <a:ext cx="1051920" cy="847800"/>
            </a:xfrm>
            <a:prstGeom prst="rect">
              <a:avLst/>
            </a:prstGeom>
            <a:ln>
              <a:noFill/>
            </a:ln>
          </p:spPr>
        </p:pic>
        <p:pic>
          <p:nvPicPr>
            <p:cNvPr id="255" name="Picture 42"/>
            <p:cNvPicPr/>
            <p:nvPr/>
          </p:nvPicPr>
          <p:blipFill>
            <a:blip r:embed="rId15"/>
            <a:stretch/>
          </p:blipFill>
          <p:spPr>
            <a:xfrm>
              <a:off x="4551494" y="3015898"/>
              <a:ext cx="1902442" cy="2058546"/>
            </a:xfrm>
            <a:prstGeom prst="rect">
              <a:avLst/>
            </a:prstGeom>
            <a:ln>
              <a:noFill/>
            </a:ln>
          </p:spPr>
        </p:pic>
        <p:sp>
          <p:nvSpPr>
            <p:cNvPr id="257" name="CustomShape 16"/>
            <p:cNvSpPr/>
            <p:nvPr/>
          </p:nvSpPr>
          <p:spPr>
            <a:xfrm>
              <a:off x="7012080" y="5757086"/>
              <a:ext cx="2376360" cy="364320"/>
            </a:xfrm>
            <a:prstGeom prst="rect">
              <a:avLst/>
            </a:prstGeom>
            <a:solidFill>
              <a:srgbClr val="F291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1" normalizeH="0" baseline="0" noProof="0" dirty="0">
                  <a:ln>
                    <a:noFill/>
                  </a:ln>
                  <a:solidFill>
                    <a:srgbClr val="FFFFFF"/>
                  </a:solidFill>
                  <a:effectLst/>
                  <a:uLnTx/>
                  <a:uFillTx/>
                  <a:latin typeface="Arial"/>
                  <a:ea typeface="DejaVu Sans"/>
                  <a:cs typeface="DejaVu Sans"/>
                </a:rPr>
                <a:t>Toute la France  ?</a:t>
              </a:r>
              <a:r>
                <a:rPr kumimoji="0" lang="fr-FR" sz="1800" b="0" i="0" u="none" strike="noStrike" kern="1200" cap="none" spc="-1" normalizeH="0" baseline="0" noProof="0" dirty="0">
                  <a:ln>
                    <a:noFill/>
                  </a:ln>
                  <a:solidFill>
                    <a:srgbClr val="FFFFFF"/>
                  </a:solidFill>
                  <a:effectLst/>
                  <a:uLnTx/>
                  <a:uFillTx/>
                  <a:latin typeface="Arial"/>
                  <a:ea typeface="DejaVu Sans"/>
                  <a:cs typeface="DejaVu Sans"/>
                </a:rPr>
                <a:t> </a:t>
              </a:r>
              <a:endParaRPr kumimoji="0" lang="fr-FR" sz="1800" b="0" i="0" u="none" strike="noStrike" kern="1200" cap="none" spc="-1" normalizeH="0" baseline="0" noProof="0" dirty="0">
                <a:ln>
                  <a:noFill/>
                </a:ln>
                <a:solidFill>
                  <a:prstClr val="black"/>
                </a:solidFill>
                <a:effectLst/>
                <a:uLnTx/>
                <a:uFillTx/>
                <a:latin typeface="Arial"/>
                <a:ea typeface="DejaVu Sans"/>
                <a:cs typeface="DejaVu Sans"/>
              </a:endParaRPr>
            </a:p>
          </p:txBody>
        </p:sp>
      </p:grpSp>
      <p:sp>
        <p:nvSpPr>
          <p:cNvPr id="258" name="CustomShape 17"/>
          <p:cNvSpPr/>
          <p:nvPr/>
        </p:nvSpPr>
        <p:spPr>
          <a:xfrm>
            <a:off x="3987538" y="1667520"/>
            <a:ext cx="2337848" cy="636480"/>
          </a:xfrm>
          <a:prstGeom prst="roundRect">
            <a:avLst>
              <a:gd name="adj" fmla="val 16667"/>
            </a:avLst>
          </a:prstGeom>
          <a:solidFill>
            <a:schemeClr val="accent5"/>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59" name="CustomShape 18"/>
          <p:cNvSpPr/>
          <p:nvPr/>
        </p:nvSpPr>
        <p:spPr>
          <a:xfrm>
            <a:off x="3982138" y="1701628"/>
            <a:ext cx="2295669" cy="5833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all" spc="-1" normalizeH="0" baseline="0" noProof="0" dirty="0">
                <a:ln>
                  <a:noFill/>
                </a:ln>
                <a:solidFill>
                  <a:srgbClr val="FFFFFF"/>
                </a:solidFill>
                <a:effectLst/>
                <a:uLnTx/>
                <a:uFillTx/>
                <a:latin typeface="Arial Black"/>
                <a:ea typeface="DejaVu Sans"/>
                <a:cs typeface="DejaVu Sans"/>
              </a:rPr>
              <a:t>En 2022</a:t>
            </a:r>
            <a:endParaRPr kumimoji="0" lang="fr-FR" sz="32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260" name="CustomShape 19"/>
          <p:cNvSpPr/>
          <p:nvPr/>
        </p:nvSpPr>
        <p:spPr>
          <a:xfrm>
            <a:off x="5933945" y="3081099"/>
            <a:ext cx="946080" cy="27554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1" normalizeH="0" baseline="0" noProof="0" dirty="0">
                <a:ln>
                  <a:noFill/>
                </a:ln>
                <a:solidFill>
                  <a:srgbClr val="000000"/>
                </a:solidFill>
                <a:effectLst/>
                <a:uLnTx/>
                <a:uFillTx/>
                <a:latin typeface="Arial"/>
                <a:ea typeface="DejaVu Sans"/>
                <a:cs typeface="DejaVu Sans"/>
              </a:rPr>
              <a:t>2019</a:t>
            </a:r>
            <a:endParaRPr kumimoji="0" lang="fr-FR" sz="12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2" name="CustomShape 15">
            <a:extLst>
              <a:ext uri="{FF2B5EF4-FFF2-40B4-BE49-F238E27FC236}">
                <a16:creationId xmlns:a16="http://schemas.microsoft.com/office/drawing/2014/main" id="{F81C5C22-77F4-586C-7CBF-B04F88CDEA8A}"/>
              </a:ext>
            </a:extLst>
          </p:cNvPr>
          <p:cNvSpPr/>
          <p:nvPr/>
        </p:nvSpPr>
        <p:spPr>
          <a:xfrm>
            <a:off x="4439160" y="2551498"/>
            <a:ext cx="4191120" cy="38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1" normalizeH="0" baseline="0" noProof="0" dirty="0">
                <a:ln>
                  <a:noFill/>
                </a:ln>
                <a:solidFill>
                  <a:srgbClr val="000000"/>
                </a:solidFill>
                <a:effectLst/>
                <a:uLnTx/>
                <a:uFillTx/>
                <a:latin typeface="Arial"/>
                <a:ea typeface="DejaVu Sans"/>
                <a:cs typeface="DejaVu Sans"/>
              </a:rPr>
              <a:t>Présence </a:t>
            </a:r>
            <a:r>
              <a:rPr kumimoji="0" lang="fr-FR" sz="1050" b="1" i="1" u="none" strike="noStrike" kern="1200" cap="none" spc="-1" normalizeH="0" baseline="0" noProof="0" dirty="0">
                <a:ln>
                  <a:noFill/>
                </a:ln>
                <a:solidFill>
                  <a:srgbClr val="000000"/>
                </a:solidFill>
                <a:effectLst/>
                <a:uLnTx/>
                <a:uFillTx/>
                <a:latin typeface="Arial"/>
                <a:ea typeface="DejaVu Sans"/>
                <a:cs typeface="DejaVu Sans"/>
              </a:rPr>
              <a:t>d’</a:t>
            </a:r>
            <a:r>
              <a:rPr kumimoji="0" lang="fr-FR" sz="1050" b="1" i="1" u="none" strike="noStrike" kern="1200" cap="none" spc="-1" normalizeH="0" baseline="0" noProof="0" dirty="0" err="1">
                <a:ln>
                  <a:noFill/>
                </a:ln>
                <a:solidFill>
                  <a:srgbClr val="000000"/>
                </a:solidFill>
                <a:effectLst/>
                <a:uLnTx/>
                <a:uFillTx/>
                <a:latin typeface="Arial"/>
                <a:ea typeface="DejaVu Sans"/>
                <a:cs typeface="DejaVu Sans"/>
              </a:rPr>
              <a:t>Ae</a:t>
            </a:r>
            <a:r>
              <a:rPr kumimoji="0" lang="fr-FR" sz="1050" b="1" i="1" u="none" strike="noStrike" kern="1200" cap="none" spc="-1" normalizeH="0" baseline="0" noProof="0" dirty="0">
                <a:ln>
                  <a:noFill/>
                </a:ln>
                <a:solidFill>
                  <a:srgbClr val="000000"/>
                </a:solidFill>
                <a:effectLst/>
                <a:uLnTx/>
                <a:uFillTx/>
                <a:latin typeface="Arial"/>
                <a:ea typeface="DejaVu Sans"/>
                <a:cs typeface="DejaVu Sans"/>
              </a:rPr>
              <a:t>. </a:t>
            </a:r>
            <a:r>
              <a:rPr kumimoji="0" lang="fr-FR" sz="1050" b="1" i="1" u="none" strike="noStrike" kern="1200" cap="none" spc="-1" normalizeH="0" baseline="0" noProof="0" dirty="0" err="1">
                <a:ln>
                  <a:noFill/>
                </a:ln>
                <a:solidFill>
                  <a:srgbClr val="000000"/>
                </a:solidFill>
                <a:effectLst/>
                <a:uLnTx/>
                <a:uFillTx/>
                <a:latin typeface="Arial"/>
                <a:ea typeface="DejaVu Sans"/>
                <a:cs typeface="DejaVu Sans"/>
              </a:rPr>
              <a:t>Albopictus</a:t>
            </a:r>
            <a:r>
              <a:rPr kumimoji="0" lang="fr-FR" sz="1050" b="1" i="1" u="none" strike="noStrike" kern="1200" cap="none" spc="-1" normalizeH="0" baseline="0" noProof="0" dirty="0">
                <a:ln>
                  <a:noFill/>
                </a:ln>
                <a:solidFill>
                  <a:srgbClr val="000000"/>
                </a:solidFill>
                <a:effectLst/>
                <a:uLnTx/>
                <a:uFillTx/>
                <a:latin typeface="Arial"/>
                <a:ea typeface="DejaVu Sans"/>
                <a:cs typeface="DejaVu Sans"/>
              </a:rPr>
              <a:t> </a:t>
            </a:r>
            <a:r>
              <a:rPr kumimoji="0" lang="fr-FR" sz="1050" b="1" i="0" u="none" strike="noStrike" kern="1200" cap="none" spc="-1" normalizeH="0" baseline="0" noProof="0" dirty="0">
                <a:ln>
                  <a:noFill/>
                </a:ln>
                <a:solidFill>
                  <a:srgbClr val="000000"/>
                </a:solidFill>
                <a:effectLst/>
                <a:uLnTx/>
                <a:uFillTx/>
                <a:latin typeface="Arial"/>
                <a:ea typeface="DejaVu Sans"/>
                <a:cs typeface="DejaVu Sans"/>
              </a:rPr>
              <a:t>en France métropolitaine</a:t>
            </a:r>
            <a:endParaRPr kumimoji="0" lang="fr-FR" sz="105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1" normalizeH="0" baseline="0" noProof="0" dirty="0">
                <a:ln>
                  <a:noFill/>
                </a:ln>
                <a:solidFill>
                  <a:srgbClr val="000000"/>
                </a:solidFill>
                <a:effectLst/>
                <a:uLnTx/>
                <a:uFillTx/>
                <a:latin typeface="Arial"/>
                <a:ea typeface="DejaVu Sans"/>
                <a:cs typeface="DejaVu Sans"/>
              </a:rPr>
              <a:t>Départements classés en niveau 1 du plan national </a:t>
            </a:r>
            <a:r>
              <a:rPr kumimoji="0" lang="fr-FR" sz="900" b="0" i="0" u="none" strike="noStrike" kern="1200" cap="none" spc="-1" normalizeH="0" baseline="0" noProof="0" dirty="0" err="1">
                <a:ln>
                  <a:noFill/>
                </a:ln>
                <a:solidFill>
                  <a:srgbClr val="000000"/>
                </a:solidFill>
                <a:effectLst/>
                <a:uLnTx/>
                <a:uFillTx/>
                <a:latin typeface="Arial"/>
                <a:ea typeface="DejaVu Sans"/>
                <a:cs typeface="DejaVu Sans"/>
              </a:rPr>
              <a:t>antidissémination</a:t>
            </a:r>
            <a:r>
              <a:rPr kumimoji="0" lang="fr-FR" sz="900" b="0" i="0" u="none" strike="noStrike" kern="1200" cap="none" spc="-1" normalizeH="0" baseline="0" noProof="0" dirty="0">
                <a:ln>
                  <a:noFill/>
                </a:ln>
                <a:solidFill>
                  <a:srgbClr val="000000"/>
                </a:solidFill>
                <a:effectLst/>
                <a:uLnTx/>
                <a:uFillTx/>
                <a:latin typeface="Arial"/>
                <a:ea typeface="DejaVu Sans"/>
                <a:cs typeface="DejaVu Sans"/>
              </a:rPr>
              <a:t> </a:t>
            </a:r>
            <a:endParaRPr kumimoji="0" lang="fr-FR" sz="900" b="0" i="0" u="none" strike="noStrike" kern="1200" cap="none" spc="-1" normalizeH="0" baseline="0" noProof="0" dirty="0">
              <a:ln>
                <a:noFill/>
              </a:ln>
              <a:solidFill>
                <a:prstClr val="black"/>
              </a:solidFill>
              <a:effectLst/>
              <a:uLnTx/>
              <a:uFillTx/>
              <a:latin typeface="Arial"/>
              <a:ea typeface="DejaVu Sans"/>
              <a:cs typeface="DejaVu Sans"/>
            </a:endParaRPr>
          </a:p>
        </p:txBody>
      </p:sp>
      <p:grpSp>
        <p:nvGrpSpPr>
          <p:cNvPr id="6" name="Group 5">
            <a:extLst>
              <a:ext uri="{FF2B5EF4-FFF2-40B4-BE49-F238E27FC236}">
                <a16:creationId xmlns:a16="http://schemas.microsoft.com/office/drawing/2014/main" id="{96259279-2CFB-371D-155C-2CDF5D11BE8C}"/>
              </a:ext>
            </a:extLst>
          </p:cNvPr>
          <p:cNvGrpSpPr/>
          <p:nvPr/>
        </p:nvGrpSpPr>
        <p:grpSpPr>
          <a:xfrm>
            <a:off x="7756662" y="784729"/>
            <a:ext cx="1552432" cy="1531690"/>
            <a:chOff x="7536269" y="787796"/>
            <a:chExt cx="1552432" cy="1531690"/>
          </a:xfrm>
        </p:grpSpPr>
        <p:sp>
          <p:nvSpPr>
            <p:cNvPr id="5" name="Rectangle 4">
              <a:extLst>
                <a:ext uri="{FF2B5EF4-FFF2-40B4-BE49-F238E27FC236}">
                  <a16:creationId xmlns:a16="http://schemas.microsoft.com/office/drawing/2014/main" id="{A4831E61-705C-5EA8-1C4F-45EBBEAE519E}"/>
                </a:ext>
              </a:extLst>
            </p:cNvPr>
            <p:cNvSpPr/>
            <p:nvPr/>
          </p:nvSpPr>
          <p:spPr>
            <a:xfrm rot="710076">
              <a:off x="7536269" y="831920"/>
              <a:ext cx="1407873" cy="1487566"/>
            </a:xfrm>
            <a:prstGeom prst="rect">
              <a:avLst/>
            </a:prstGeom>
            <a:solidFill>
              <a:srgbClr val="DEDDDB">
                <a:alpha val="7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6" name="Picture 32"/>
            <p:cNvPicPr/>
            <p:nvPr/>
          </p:nvPicPr>
          <p:blipFill>
            <a:blip r:embed="rId16"/>
            <a:srcRect l="12280" t="13741" r="55065" b="1697"/>
            <a:stretch/>
          </p:blipFill>
          <p:spPr>
            <a:xfrm rot="700054">
              <a:off x="7670661" y="787796"/>
              <a:ext cx="1418040" cy="1376280"/>
            </a:xfrm>
            <a:prstGeom prst="rect">
              <a:avLst/>
            </a:prstGeom>
            <a:ln w="38160">
              <a:solidFill>
                <a:schemeClr val="bg1"/>
              </a:solidFill>
              <a:round/>
            </a:ln>
            <a:effectLst/>
          </p:spPr>
        </p:pic>
      </p:grpSp>
      <p:pic>
        <p:nvPicPr>
          <p:cNvPr id="7" name="Picture 6" descr="A map of france with red and white squares&#10;&#10;Description automatically generated">
            <a:extLst>
              <a:ext uri="{FF2B5EF4-FFF2-40B4-BE49-F238E27FC236}">
                <a16:creationId xmlns:a16="http://schemas.microsoft.com/office/drawing/2014/main" id="{0519FEE9-B113-8A4A-F445-C7E2EDEE22B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61454" y="3053716"/>
            <a:ext cx="3477240" cy="2623464"/>
          </a:xfrm>
          <a:prstGeom prst="rect">
            <a:avLst/>
          </a:prstGeom>
        </p:spPr>
      </p:pic>
      <p:sp>
        <p:nvSpPr>
          <p:cNvPr id="8" name="CustomShape 19">
            <a:extLst>
              <a:ext uri="{FF2B5EF4-FFF2-40B4-BE49-F238E27FC236}">
                <a16:creationId xmlns:a16="http://schemas.microsoft.com/office/drawing/2014/main" id="{E3F202D4-C473-C5EF-CF1C-A48DA9234698}"/>
              </a:ext>
            </a:extLst>
          </p:cNvPr>
          <p:cNvSpPr/>
          <p:nvPr/>
        </p:nvSpPr>
        <p:spPr>
          <a:xfrm>
            <a:off x="9368594" y="3326042"/>
            <a:ext cx="946080" cy="367878"/>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1" normalizeH="0" baseline="0" noProof="0" dirty="0">
                <a:ln>
                  <a:noFill/>
                </a:ln>
                <a:solidFill>
                  <a:srgbClr val="000000"/>
                </a:solidFill>
                <a:effectLst/>
                <a:uLnTx/>
                <a:uFillTx/>
                <a:latin typeface="Arial"/>
                <a:ea typeface="DejaVu Sans"/>
                <a:cs typeface="DejaVu Sans"/>
              </a:rPr>
              <a:t>2022</a:t>
            </a:r>
            <a:endParaRPr kumimoji="0" lang="fr-FR" sz="1800" b="0" i="0" u="none" strike="noStrike" kern="1200" cap="none" spc="-1" normalizeH="0" baseline="0" noProof="0" dirty="0">
              <a:ln>
                <a:noFill/>
              </a:ln>
              <a:solidFill>
                <a:prstClr val="black"/>
              </a:solidFill>
              <a:effectLst/>
              <a:uLnTx/>
              <a:uFillTx/>
              <a:latin typeface="Arial"/>
              <a:ea typeface="DejaVu Sans"/>
              <a:cs typeface="DejaVu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 name="Group 1"/>
          <p:cNvGrpSpPr/>
          <p:nvPr/>
        </p:nvGrpSpPr>
        <p:grpSpPr>
          <a:xfrm>
            <a:off x="292320" y="-104760"/>
            <a:ext cx="10107720" cy="7346880"/>
            <a:chOff x="292320" y="-104760"/>
            <a:chExt cx="10107720" cy="7346880"/>
          </a:xfrm>
        </p:grpSpPr>
        <p:sp>
          <p:nvSpPr>
            <p:cNvPr id="262" name="CustomShape 2"/>
            <p:cNvSpPr/>
            <p:nvPr/>
          </p:nvSpPr>
          <p:spPr>
            <a:xfrm>
              <a:off x="292320" y="-104760"/>
              <a:ext cx="133128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63" name="CustomShape 3"/>
            <p:cNvSpPr/>
            <p:nvPr/>
          </p:nvSpPr>
          <p:spPr>
            <a:xfrm>
              <a:off x="1629000" y="-104040"/>
              <a:ext cx="877104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264" name="CustomShape 4"/>
          <p:cNvSpPr/>
          <p:nvPr/>
        </p:nvSpPr>
        <p:spPr>
          <a:xfrm>
            <a:off x="-26280" y="-104760"/>
            <a:ext cx="1881720" cy="7666920"/>
          </a:xfrm>
          <a:prstGeom prst="rect">
            <a:avLst/>
          </a:prstGeom>
          <a:solidFill>
            <a:srgbClr val="1FADE4"/>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65" name="CustomShape 5"/>
          <p:cNvSpPr/>
          <p:nvPr/>
        </p:nvSpPr>
        <p:spPr>
          <a:xfrm>
            <a:off x="698400" y="-104760"/>
            <a:ext cx="9994320" cy="76669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66" name="CustomShape 6"/>
          <p:cNvSpPr/>
          <p:nvPr/>
        </p:nvSpPr>
        <p:spPr>
          <a:xfrm>
            <a:off x="2973600" y="401760"/>
            <a:ext cx="6077160" cy="607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67" name="CustomShape 7"/>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68" name="CustomShape 8"/>
          <p:cNvSpPr/>
          <p:nvPr/>
        </p:nvSpPr>
        <p:spPr>
          <a:xfrm>
            <a:off x="241200" y="12384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Cycle</a:t>
            </a:r>
            <a:endParaRPr lang="fr-FR" sz="3600" b="0" strike="noStrike" spc="-1">
              <a:latin typeface="Arial"/>
            </a:endParaRPr>
          </a:p>
          <a:p>
            <a:pPr>
              <a:lnSpc>
                <a:spcPct val="100000"/>
              </a:lnSpc>
            </a:pPr>
            <a:r>
              <a:rPr lang="fr-FR" sz="3600" b="0" strike="noStrike" cap="all" spc="-1">
                <a:solidFill>
                  <a:srgbClr val="E46C0A"/>
                </a:solidFill>
                <a:latin typeface="Arial Black"/>
                <a:ea typeface="DejaVu Sans"/>
              </a:rPr>
              <a:t>BIOLOGIQUE</a:t>
            </a:r>
            <a:endParaRPr lang="fr-FR" sz="3600" b="0" strike="noStrike" spc="-1">
              <a:latin typeface="Arial"/>
            </a:endParaRPr>
          </a:p>
        </p:txBody>
      </p:sp>
      <p:pic>
        <p:nvPicPr>
          <p:cNvPr id="269" name="Picture 3"/>
          <p:cNvPicPr/>
          <p:nvPr/>
        </p:nvPicPr>
        <p:blipFill>
          <a:blip r:embed="rId3"/>
          <a:srcRect b="23593"/>
          <a:stretch/>
        </p:blipFill>
        <p:spPr>
          <a:xfrm>
            <a:off x="1436400" y="-162000"/>
            <a:ext cx="8841600" cy="6533280"/>
          </a:xfrm>
          <a:prstGeom prst="rect">
            <a:avLst/>
          </a:prstGeom>
          <a:ln>
            <a:noFill/>
          </a:ln>
        </p:spPr>
      </p:pic>
      <p:sp>
        <p:nvSpPr>
          <p:cNvPr id="270" name="CustomShape 9"/>
          <p:cNvSpPr/>
          <p:nvPr/>
        </p:nvSpPr>
        <p:spPr>
          <a:xfrm>
            <a:off x="8088840" y="218520"/>
            <a:ext cx="1037160" cy="968760"/>
          </a:xfrm>
          <a:prstGeom prst="wedgeEllipseCallout">
            <a:avLst>
              <a:gd name="adj1" fmla="val -52780"/>
              <a:gd name="adj2" fmla="val 65273"/>
            </a:avLst>
          </a:prstGeom>
          <a:solidFill>
            <a:schemeClr val="accent5"/>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71" name="CustomShape 10"/>
          <p:cNvSpPr/>
          <p:nvPr/>
        </p:nvSpPr>
        <p:spPr>
          <a:xfrm>
            <a:off x="8284680" y="481680"/>
            <a:ext cx="699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cap="all" spc="-1">
                <a:solidFill>
                  <a:srgbClr val="FFFFFF"/>
                </a:solidFill>
                <a:latin typeface="Arial Black"/>
                <a:ea typeface="DejaVu Sans"/>
              </a:rPr>
              <a:t>AIR</a:t>
            </a:r>
            <a:endParaRPr lang="fr-FR" sz="2000" b="0" strike="noStrike" spc="-1">
              <a:latin typeface="Arial"/>
            </a:endParaRPr>
          </a:p>
        </p:txBody>
      </p:sp>
      <p:grpSp>
        <p:nvGrpSpPr>
          <p:cNvPr id="272" name="Group 11"/>
          <p:cNvGrpSpPr/>
          <p:nvPr/>
        </p:nvGrpSpPr>
        <p:grpSpPr>
          <a:xfrm>
            <a:off x="1139040" y="4984200"/>
            <a:ext cx="1143360" cy="1068120"/>
            <a:chOff x="1139040" y="4984200"/>
            <a:chExt cx="1143360" cy="1068120"/>
          </a:xfrm>
        </p:grpSpPr>
        <p:sp>
          <p:nvSpPr>
            <p:cNvPr id="273" name="CustomShape 12"/>
            <p:cNvSpPr/>
            <p:nvPr/>
          </p:nvSpPr>
          <p:spPr>
            <a:xfrm>
              <a:off x="1139040" y="4984200"/>
              <a:ext cx="1143360" cy="1068120"/>
            </a:xfrm>
            <a:prstGeom prst="wedgeEllipseCallout">
              <a:avLst>
                <a:gd name="adj1" fmla="val 56012"/>
                <a:gd name="adj2" fmla="val -53966"/>
              </a:avLst>
            </a:prstGeom>
            <a:solidFill>
              <a:schemeClr val="tx2"/>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74" name="CustomShape 13"/>
            <p:cNvSpPr/>
            <p:nvPr/>
          </p:nvSpPr>
          <p:spPr>
            <a:xfrm>
              <a:off x="1139040" y="5347080"/>
              <a:ext cx="114336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cap="all" spc="-1">
                  <a:solidFill>
                    <a:srgbClr val="FFFFFF"/>
                  </a:solidFill>
                  <a:latin typeface="Arial Black"/>
                  <a:ea typeface="DejaVu Sans"/>
                </a:rPr>
                <a:t>EAU</a:t>
              </a:r>
              <a:endParaRPr lang="fr-FR" sz="2000" b="0" strike="noStrike" spc="-1">
                <a:latin typeface="Arial"/>
              </a:endParaRPr>
            </a:p>
          </p:txBody>
        </p:sp>
      </p:grpSp>
      <p:sp>
        <p:nvSpPr>
          <p:cNvPr id="275" name="CustomShape 14"/>
          <p:cNvSpPr/>
          <p:nvPr/>
        </p:nvSpPr>
        <p:spPr>
          <a:xfrm>
            <a:off x="3822840" y="1918800"/>
            <a:ext cx="158004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595959"/>
                </a:solidFill>
                <a:latin typeface="Arial"/>
                <a:ea typeface="DejaVu Sans"/>
              </a:rPr>
              <a:t>Adulte</a:t>
            </a:r>
            <a:endParaRPr lang="fr-FR" sz="1400" b="0" strike="noStrike" spc="-1">
              <a:latin typeface="Arial"/>
            </a:endParaRPr>
          </a:p>
          <a:p>
            <a:pPr algn="ctr">
              <a:lnSpc>
                <a:spcPct val="100000"/>
              </a:lnSpc>
            </a:pPr>
            <a:r>
              <a:rPr lang="fr-FR" sz="1400" b="1" strike="noStrike" spc="-1">
                <a:solidFill>
                  <a:srgbClr val="E5332A"/>
                </a:solidFill>
                <a:latin typeface="Arial"/>
                <a:ea typeface="DejaVu Sans"/>
              </a:rPr>
              <a:t>Environ 1 mois</a:t>
            </a:r>
            <a:endParaRPr lang="fr-FR" sz="1400" b="0" strike="noStrike" spc="-1">
              <a:latin typeface="Arial"/>
            </a:endParaRPr>
          </a:p>
        </p:txBody>
      </p:sp>
      <p:sp>
        <p:nvSpPr>
          <p:cNvPr id="276" name="CustomShape 15"/>
          <p:cNvSpPr/>
          <p:nvPr/>
        </p:nvSpPr>
        <p:spPr>
          <a:xfrm>
            <a:off x="6250680" y="1555560"/>
            <a:ext cx="15800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595959"/>
                </a:solidFill>
                <a:latin typeface="Arial"/>
                <a:ea typeface="DejaVu Sans"/>
              </a:rPr>
              <a:t>Repas sanguin</a:t>
            </a:r>
            <a:endParaRPr lang="fr-FR" sz="1400" b="0" strike="noStrike" spc="-1">
              <a:latin typeface="Arial"/>
            </a:endParaRPr>
          </a:p>
        </p:txBody>
      </p:sp>
      <p:sp>
        <p:nvSpPr>
          <p:cNvPr id="277" name="CustomShape 16"/>
          <p:cNvSpPr/>
          <p:nvPr/>
        </p:nvSpPr>
        <p:spPr>
          <a:xfrm>
            <a:off x="8871480" y="1602000"/>
            <a:ext cx="158004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595959"/>
                </a:solidFill>
                <a:latin typeface="Arial"/>
                <a:ea typeface="DejaVu Sans"/>
              </a:rPr>
              <a:t>Ponte X5 dans la vie d’une femelle</a:t>
            </a:r>
            <a:endParaRPr lang="fr-FR" sz="1400" b="0" strike="noStrike" spc="-1">
              <a:latin typeface="Arial"/>
            </a:endParaRPr>
          </a:p>
        </p:txBody>
      </p:sp>
      <p:sp>
        <p:nvSpPr>
          <p:cNvPr id="278" name="CustomShape 17"/>
          <p:cNvSpPr/>
          <p:nvPr/>
        </p:nvSpPr>
        <p:spPr>
          <a:xfrm>
            <a:off x="2922840" y="3384720"/>
            <a:ext cx="15800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595959"/>
                </a:solidFill>
                <a:latin typeface="Arial"/>
                <a:ea typeface="DejaVu Sans"/>
              </a:rPr>
              <a:t>Emergence</a:t>
            </a:r>
            <a:endParaRPr lang="fr-FR" sz="1400" b="0" strike="noStrike" spc="-1">
              <a:latin typeface="Arial"/>
            </a:endParaRPr>
          </a:p>
        </p:txBody>
      </p:sp>
      <p:sp>
        <p:nvSpPr>
          <p:cNvPr id="279" name="CustomShape 18"/>
          <p:cNvSpPr/>
          <p:nvPr/>
        </p:nvSpPr>
        <p:spPr>
          <a:xfrm>
            <a:off x="3579480" y="5578560"/>
            <a:ext cx="15800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595959"/>
                </a:solidFill>
                <a:latin typeface="Arial"/>
                <a:ea typeface="DejaVu Sans"/>
              </a:rPr>
              <a:t>Nymphe</a:t>
            </a:r>
            <a:endParaRPr lang="fr-FR" sz="1400" b="0" strike="noStrike" spc="-1">
              <a:latin typeface="Arial"/>
            </a:endParaRPr>
          </a:p>
        </p:txBody>
      </p:sp>
      <p:sp>
        <p:nvSpPr>
          <p:cNvPr id="280" name="CustomShape 19"/>
          <p:cNvSpPr/>
          <p:nvPr/>
        </p:nvSpPr>
        <p:spPr>
          <a:xfrm>
            <a:off x="6109200" y="5588280"/>
            <a:ext cx="25131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595959"/>
                </a:solidFill>
                <a:latin typeface="Arial"/>
                <a:ea typeface="DejaVu Sans"/>
              </a:rPr>
              <a:t>Larve du stade 1 à 4</a:t>
            </a:r>
            <a:endParaRPr lang="fr-FR" sz="1400" b="0" strike="noStrike" spc="-1">
              <a:latin typeface="Arial"/>
            </a:endParaRPr>
          </a:p>
        </p:txBody>
      </p:sp>
      <p:sp>
        <p:nvSpPr>
          <p:cNvPr id="281" name="CustomShape 20"/>
          <p:cNvSpPr/>
          <p:nvPr/>
        </p:nvSpPr>
        <p:spPr>
          <a:xfrm>
            <a:off x="8433360" y="4304160"/>
            <a:ext cx="25131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595959"/>
                </a:solidFill>
                <a:latin typeface="Arial"/>
                <a:ea typeface="DejaVu Sans"/>
              </a:rPr>
              <a:t>Œufs X50 </a:t>
            </a:r>
            <a:br/>
            <a:r>
              <a:rPr lang="fr-FR" sz="1400" b="0" strike="noStrike" spc="-1">
                <a:solidFill>
                  <a:srgbClr val="595959"/>
                </a:solidFill>
                <a:latin typeface="Arial"/>
                <a:ea typeface="DejaVu Sans"/>
              </a:rPr>
              <a:t>par ponte</a:t>
            </a:r>
            <a:endParaRPr lang="fr-FR" sz="1400" b="0" strike="noStrike" spc="-1">
              <a:latin typeface="Arial"/>
            </a:endParaRPr>
          </a:p>
        </p:txBody>
      </p:sp>
      <p:sp>
        <p:nvSpPr>
          <p:cNvPr id="282" name="CustomShape 21"/>
          <p:cNvSpPr/>
          <p:nvPr/>
        </p:nvSpPr>
        <p:spPr>
          <a:xfrm>
            <a:off x="1856160" y="6406920"/>
            <a:ext cx="7833240" cy="530640"/>
          </a:xfrm>
          <a:prstGeom prst="rect">
            <a:avLst/>
          </a:prstGeom>
          <a:solidFill>
            <a:srgbClr val="E75E07"/>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83" name="CustomShape 22"/>
          <p:cNvSpPr/>
          <p:nvPr/>
        </p:nvSpPr>
        <p:spPr>
          <a:xfrm>
            <a:off x="1675440" y="6416280"/>
            <a:ext cx="8292960" cy="48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600" b="0" strike="noStrike" spc="-1">
                <a:solidFill>
                  <a:srgbClr val="FFFFFF"/>
                </a:solidFill>
                <a:latin typeface="Calibri"/>
                <a:ea typeface="DejaVu Sans"/>
              </a:rPr>
              <a:t>Métamorphose complète</a:t>
            </a:r>
            <a:endParaRPr lang="fr-FR" sz="2600" b="0" strike="noStrike" spc="-1">
              <a:latin typeface="Arial"/>
            </a:endParaRPr>
          </a:p>
        </p:txBody>
      </p:sp>
      <p:sp>
        <p:nvSpPr>
          <p:cNvPr id="284" name="CustomShape 23"/>
          <p:cNvSpPr/>
          <p:nvPr/>
        </p:nvSpPr>
        <p:spPr>
          <a:xfrm>
            <a:off x="5599440" y="7007040"/>
            <a:ext cx="4185720" cy="350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7000"/>
              </a:lnSpc>
            </a:pPr>
            <a:r>
              <a:rPr lang="fr-FR" sz="1600" b="0" strike="noStrike" spc="-1">
                <a:solidFill>
                  <a:srgbClr val="404040"/>
                </a:solidFill>
                <a:latin typeface="Arial"/>
                <a:ea typeface="Calibri"/>
              </a:rPr>
              <a:t>(source : le moustique de A à Z, la Réunion) </a:t>
            </a:r>
            <a:endParaRPr lang="fr-FR" sz="1600" b="0" strike="noStrike" spc="-1">
              <a:latin typeface="Arial"/>
            </a:endParaRPr>
          </a:p>
        </p:txBody>
      </p:sp>
      <p:sp>
        <p:nvSpPr>
          <p:cNvPr id="285" name="CustomShape 24"/>
          <p:cNvSpPr/>
          <p:nvPr/>
        </p:nvSpPr>
        <p:spPr>
          <a:xfrm>
            <a:off x="4903920" y="3814560"/>
            <a:ext cx="1342080" cy="303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1400" b="1" strike="noStrike" spc="-1">
                <a:solidFill>
                  <a:srgbClr val="E5332A"/>
                </a:solidFill>
                <a:latin typeface="Arial"/>
                <a:ea typeface="DejaVu Sans"/>
              </a:rPr>
              <a:t>De 5 à 7 jours</a:t>
            </a:r>
            <a:endParaRPr lang="fr-FR" sz="1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 name="Group 1"/>
          <p:cNvGrpSpPr/>
          <p:nvPr/>
        </p:nvGrpSpPr>
        <p:grpSpPr>
          <a:xfrm>
            <a:off x="292320" y="-104760"/>
            <a:ext cx="10107720" cy="7346880"/>
            <a:chOff x="292320" y="-104760"/>
            <a:chExt cx="10107720" cy="7346880"/>
          </a:xfrm>
        </p:grpSpPr>
        <p:sp>
          <p:nvSpPr>
            <p:cNvPr id="287" name="CustomShape 2"/>
            <p:cNvSpPr/>
            <p:nvPr/>
          </p:nvSpPr>
          <p:spPr>
            <a:xfrm>
              <a:off x="292320" y="-104760"/>
              <a:ext cx="133128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88" name="CustomShape 3"/>
            <p:cNvSpPr/>
            <p:nvPr/>
          </p:nvSpPr>
          <p:spPr>
            <a:xfrm>
              <a:off x="1629000" y="-104040"/>
              <a:ext cx="877104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289" name="CustomShape 4"/>
          <p:cNvSpPr/>
          <p:nvPr/>
        </p:nvSpPr>
        <p:spPr>
          <a:xfrm>
            <a:off x="-26280" y="-104760"/>
            <a:ext cx="1881720" cy="7666920"/>
          </a:xfrm>
          <a:prstGeom prst="rect">
            <a:avLst/>
          </a:prstGeom>
          <a:solidFill>
            <a:srgbClr val="1FADE4"/>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90" name="CustomShape 5"/>
          <p:cNvSpPr/>
          <p:nvPr/>
        </p:nvSpPr>
        <p:spPr>
          <a:xfrm>
            <a:off x="698400" y="-104760"/>
            <a:ext cx="9994320" cy="76669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91"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92" name="CustomShape 7"/>
          <p:cNvSpPr/>
          <p:nvPr/>
        </p:nvSpPr>
        <p:spPr>
          <a:xfrm>
            <a:off x="249840" y="1712880"/>
            <a:ext cx="3283920" cy="3283920"/>
          </a:xfrm>
          <a:prstGeom prst="ellipse">
            <a:avLst/>
          </a:prstGeom>
          <a:solidFill>
            <a:schemeClr val="bg1"/>
          </a:solidFill>
          <a:ln>
            <a:noFill/>
          </a:ln>
          <a:effectLst>
            <a:outerShdw dist="50103" dir="6584214"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293" name="Picture 2"/>
          <p:cNvPicPr/>
          <p:nvPr/>
        </p:nvPicPr>
        <p:blipFill>
          <a:blip r:embed="rId3"/>
          <a:srcRect l="17547" t="-4605" r="4272" b="5611"/>
          <a:stretch/>
        </p:blipFill>
        <p:spPr>
          <a:xfrm>
            <a:off x="279360" y="1713600"/>
            <a:ext cx="3224880" cy="3276000"/>
          </a:xfrm>
          <a:prstGeom prst="rect">
            <a:avLst/>
          </a:prstGeom>
          <a:ln>
            <a:noFill/>
          </a:ln>
        </p:spPr>
      </p:pic>
      <p:sp>
        <p:nvSpPr>
          <p:cNvPr id="294" name="CustomShape 8"/>
          <p:cNvSpPr/>
          <p:nvPr/>
        </p:nvSpPr>
        <p:spPr>
          <a:xfrm>
            <a:off x="3931920" y="1771920"/>
            <a:ext cx="6358320" cy="489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dirty="0">
                <a:solidFill>
                  <a:srgbClr val="595959"/>
                </a:solidFill>
                <a:latin typeface="Arial"/>
                <a:ea typeface="DejaVu Sans"/>
              </a:rPr>
              <a:t>Œufs :</a:t>
            </a:r>
            <a:endParaRPr lang="fr-FR" sz="2800" b="0" strike="noStrike" spc="-1" dirty="0">
              <a:latin typeface="Arial"/>
            </a:endParaRPr>
          </a:p>
          <a:p>
            <a:pPr>
              <a:lnSpc>
                <a:spcPct val="100000"/>
              </a:lnSpc>
            </a:pPr>
            <a:endParaRPr lang="fr-FR" sz="2800" b="0" strike="noStrike" spc="-1" dirty="0">
              <a:latin typeface="Arial"/>
            </a:endParaRPr>
          </a:p>
          <a:p>
            <a:pPr marL="343080" indent="-342360">
              <a:lnSpc>
                <a:spcPct val="100000"/>
              </a:lnSpc>
              <a:spcBef>
                <a:spcPts val="601"/>
              </a:spcBef>
              <a:buClr>
                <a:srgbClr val="595959"/>
              </a:buClr>
              <a:buFont typeface="Arial"/>
              <a:buChar char="•"/>
            </a:pPr>
            <a:r>
              <a:rPr lang="fr-FR" sz="2800" b="0" strike="noStrike" spc="-1" dirty="0">
                <a:solidFill>
                  <a:srgbClr val="595959"/>
                </a:solidFill>
                <a:latin typeface="Arial"/>
                <a:ea typeface="DejaVu Sans"/>
              </a:rPr>
              <a:t>Pondus individuellement en limite </a:t>
            </a:r>
            <a:br>
              <a:rPr dirty="0"/>
            </a:br>
            <a:r>
              <a:rPr lang="fr-FR" sz="2800" b="0" strike="noStrike" spc="-1" dirty="0">
                <a:solidFill>
                  <a:srgbClr val="595959"/>
                </a:solidFill>
                <a:latin typeface="Arial"/>
                <a:ea typeface="DejaVu Sans"/>
              </a:rPr>
              <a:t>de la surface de l’eau</a:t>
            </a:r>
            <a:endParaRPr lang="fr-FR" sz="2800" b="0" strike="noStrike" spc="-1" dirty="0">
              <a:latin typeface="Arial"/>
            </a:endParaRPr>
          </a:p>
          <a:p>
            <a:pPr>
              <a:lnSpc>
                <a:spcPct val="100000"/>
              </a:lnSpc>
              <a:spcBef>
                <a:spcPts val="601"/>
              </a:spcBef>
            </a:pPr>
            <a:endParaRPr lang="fr-FR" sz="2800" b="0" strike="noStrike" spc="-1" dirty="0">
              <a:latin typeface="Arial"/>
            </a:endParaRPr>
          </a:p>
          <a:p>
            <a:pPr marL="343080" indent="-342360">
              <a:lnSpc>
                <a:spcPct val="100000"/>
              </a:lnSpc>
              <a:spcBef>
                <a:spcPts val="601"/>
              </a:spcBef>
              <a:buClr>
                <a:srgbClr val="595959"/>
              </a:buClr>
              <a:buFont typeface="Arial"/>
              <a:buChar char="•"/>
            </a:pPr>
            <a:r>
              <a:rPr lang="fr-FR" sz="2800" b="0" strike="noStrike" spc="-1" dirty="0">
                <a:solidFill>
                  <a:srgbClr val="595959"/>
                </a:solidFill>
                <a:latin typeface="Arial"/>
                <a:ea typeface="DejaVu Sans"/>
              </a:rPr>
              <a:t>Environ 50 œufs par ponte</a:t>
            </a:r>
            <a:endParaRPr lang="fr-FR" sz="2800" b="0" strike="noStrike" spc="-1" dirty="0">
              <a:latin typeface="Arial"/>
            </a:endParaRPr>
          </a:p>
          <a:p>
            <a:pPr>
              <a:lnSpc>
                <a:spcPct val="100000"/>
              </a:lnSpc>
              <a:spcBef>
                <a:spcPts val="601"/>
              </a:spcBef>
            </a:pPr>
            <a:endParaRPr lang="fr-FR" sz="2800" b="0" strike="noStrike" spc="-1" dirty="0">
              <a:latin typeface="Arial"/>
            </a:endParaRPr>
          </a:p>
          <a:p>
            <a:pPr marL="343080" indent="-342360">
              <a:lnSpc>
                <a:spcPct val="100000"/>
              </a:lnSpc>
              <a:spcBef>
                <a:spcPts val="601"/>
              </a:spcBef>
              <a:buClr>
                <a:srgbClr val="595959"/>
              </a:buClr>
              <a:buFont typeface="Arial"/>
              <a:buChar char="•"/>
            </a:pPr>
            <a:r>
              <a:rPr lang="fr-FR" sz="2800" b="0" strike="noStrike" spc="-1" dirty="0">
                <a:solidFill>
                  <a:srgbClr val="595959"/>
                </a:solidFill>
                <a:latin typeface="Arial"/>
                <a:ea typeface="DejaVu Sans"/>
              </a:rPr>
              <a:t>4/5 pontes par femelle</a:t>
            </a:r>
            <a:endParaRPr lang="fr-FR" sz="2800" b="0" strike="noStrike" spc="-1" dirty="0">
              <a:latin typeface="Arial"/>
            </a:endParaRPr>
          </a:p>
          <a:p>
            <a:pPr>
              <a:lnSpc>
                <a:spcPct val="100000"/>
              </a:lnSpc>
              <a:spcBef>
                <a:spcPts val="601"/>
              </a:spcBef>
            </a:pPr>
            <a:endParaRPr lang="fr-FR" sz="2800" b="0" strike="noStrike" spc="-1" dirty="0">
              <a:latin typeface="Arial"/>
            </a:endParaRPr>
          </a:p>
          <a:p>
            <a:pPr marL="343080" indent="-342360">
              <a:lnSpc>
                <a:spcPct val="100000"/>
              </a:lnSpc>
              <a:spcBef>
                <a:spcPts val="601"/>
              </a:spcBef>
              <a:buClr>
                <a:srgbClr val="595959"/>
              </a:buClr>
              <a:buFont typeface="Arial"/>
              <a:buChar char="•"/>
            </a:pPr>
            <a:r>
              <a:rPr lang="fr-FR" sz="2800" b="0" strike="noStrike" spc="-1" dirty="0">
                <a:solidFill>
                  <a:srgbClr val="595959"/>
                </a:solidFill>
                <a:latin typeface="Arial"/>
                <a:ea typeface="DejaVu Sans"/>
              </a:rPr>
              <a:t>Diapause hivernale </a:t>
            </a:r>
            <a:endParaRPr lang="fr-FR" sz="2800" b="0" strike="noStrike" spc="-1" dirty="0">
              <a:latin typeface="Arial"/>
            </a:endParaRPr>
          </a:p>
        </p:txBody>
      </p:sp>
      <p:pic>
        <p:nvPicPr>
          <p:cNvPr id="295" name="Picture 13"/>
          <p:cNvPicPr/>
          <p:nvPr/>
        </p:nvPicPr>
        <p:blipFill>
          <a:blip r:embed="rId4"/>
          <a:stretch/>
        </p:blipFill>
        <p:spPr>
          <a:xfrm>
            <a:off x="1724760" y="5030640"/>
            <a:ext cx="1914120" cy="1765800"/>
          </a:xfrm>
          <a:prstGeom prst="rect">
            <a:avLst/>
          </a:prstGeom>
          <a:ln>
            <a:noFill/>
          </a:ln>
          <a:effectLst>
            <a:outerShdw dist="50760" dir="5400000" algn="ctr" rotWithShape="0">
              <a:schemeClr val="tx1">
                <a:alpha val="21000"/>
              </a:schemeClr>
            </a:outerShdw>
          </a:effectLst>
        </p:spPr>
      </p:pic>
      <p:sp>
        <p:nvSpPr>
          <p:cNvPr id="296" name="CustomShape 9"/>
          <p:cNvSpPr/>
          <p:nvPr/>
        </p:nvSpPr>
        <p:spPr>
          <a:xfrm rot="20719800">
            <a:off x="1075320" y="4710960"/>
            <a:ext cx="2214360" cy="550800"/>
          </a:xfrm>
          <a:prstGeom prst="roundRect">
            <a:avLst>
              <a:gd name="adj" fmla="val 16667"/>
            </a:avLst>
          </a:prstGeom>
          <a:solidFill>
            <a:srgbClr val="FFC000"/>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97" name="CustomShape 10"/>
          <p:cNvSpPr/>
          <p:nvPr/>
        </p:nvSpPr>
        <p:spPr>
          <a:xfrm rot="20729400">
            <a:off x="1091520" y="4752654"/>
            <a:ext cx="2251800" cy="4602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spc="-1" dirty="0">
                <a:solidFill>
                  <a:srgbClr val="FFFFFF"/>
                </a:solidFill>
                <a:latin typeface="Arial Black"/>
                <a:ea typeface="DejaVu Sans"/>
              </a:rPr>
              <a:t>Œ</a:t>
            </a:r>
            <a:r>
              <a:rPr lang="fr-FR" sz="2400" b="0" strike="noStrike" spc="-1" dirty="0">
                <a:solidFill>
                  <a:srgbClr val="FFFFFF"/>
                </a:solidFill>
                <a:latin typeface="Arial Black"/>
                <a:ea typeface="DejaVu Sans"/>
              </a:rPr>
              <a:t>UFS</a:t>
            </a:r>
            <a:endParaRPr lang="fr-FR" sz="2400" b="0" strike="noStrike" spc="-1" dirty="0">
              <a:latin typeface="Arial"/>
            </a:endParaRPr>
          </a:p>
        </p:txBody>
      </p:sp>
      <p:sp>
        <p:nvSpPr>
          <p:cNvPr id="298" name="CustomShape 11"/>
          <p:cNvSpPr/>
          <p:nvPr/>
        </p:nvSpPr>
        <p:spPr>
          <a:xfrm>
            <a:off x="241200" y="12384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Cycle</a:t>
            </a:r>
            <a:endParaRPr lang="fr-FR" sz="3600" b="0" strike="noStrike" spc="-1">
              <a:latin typeface="Arial"/>
            </a:endParaRPr>
          </a:p>
          <a:p>
            <a:pPr>
              <a:lnSpc>
                <a:spcPct val="100000"/>
              </a:lnSpc>
            </a:pPr>
            <a:r>
              <a:rPr lang="fr-FR" sz="3600" b="0" strike="noStrike" cap="all" spc="-1">
                <a:solidFill>
                  <a:srgbClr val="E46C0A"/>
                </a:solidFill>
                <a:latin typeface="Arial Black"/>
                <a:ea typeface="DejaVu Sans"/>
              </a:rPr>
              <a:t>BIOLOGIQUE</a:t>
            </a:r>
            <a:endParaRPr lang="fr-FR" sz="36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9" name="Group 1"/>
          <p:cNvGrpSpPr/>
          <p:nvPr/>
        </p:nvGrpSpPr>
        <p:grpSpPr>
          <a:xfrm>
            <a:off x="292320" y="-104760"/>
            <a:ext cx="10107720" cy="7346880"/>
            <a:chOff x="292320" y="-104760"/>
            <a:chExt cx="10107720" cy="7346880"/>
          </a:xfrm>
        </p:grpSpPr>
        <p:sp>
          <p:nvSpPr>
            <p:cNvPr id="300" name="CustomShape 2"/>
            <p:cNvSpPr/>
            <p:nvPr/>
          </p:nvSpPr>
          <p:spPr>
            <a:xfrm>
              <a:off x="292320" y="-104760"/>
              <a:ext cx="133128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01" name="CustomShape 3"/>
            <p:cNvSpPr/>
            <p:nvPr/>
          </p:nvSpPr>
          <p:spPr>
            <a:xfrm>
              <a:off x="1629000" y="-104040"/>
              <a:ext cx="877104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302" name="CustomShape 4"/>
          <p:cNvSpPr/>
          <p:nvPr/>
        </p:nvSpPr>
        <p:spPr>
          <a:xfrm>
            <a:off x="-26280" y="-104760"/>
            <a:ext cx="1881720" cy="7666920"/>
          </a:xfrm>
          <a:prstGeom prst="rect">
            <a:avLst/>
          </a:prstGeom>
          <a:solidFill>
            <a:srgbClr val="1FADE4"/>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03" name="CustomShape 5"/>
          <p:cNvSpPr/>
          <p:nvPr/>
        </p:nvSpPr>
        <p:spPr>
          <a:xfrm>
            <a:off x="698400" y="-104760"/>
            <a:ext cx="9994320" cy="76669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04"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07" name="CustomShape 8"/>
          <p:cNvSpPr/>
          <p:nvPr/>
        </p:nvSpPr>
        <p:spPr>
          <a:xfrm>
            <a:off x="4075200" y="1836360"/>
            <a:ext cx="6358320" cy="388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595959"/>
                </a:solidFill>
                <a:latin typeface="Arial"/>
                <a:ea typeface="DejaVu Sans"/>
              </a:rPr>
              <a:t>Phase aquatique :</a:t>
            </a:r>
            <a:endParaRPr lang="fr-FR" sz="2800" b="0" strike="noStrike" spc="-1">
              <a:latin typeface="Arial"/>
            </a:endParaRPr>
          </a:p>
          <a:p>
            <a:pPr>
              <a:lnSpc>
                <a:spcPct val="100000"/>
              </a:lnSpc>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Durée en fonction des conditions climatiques</a:t>
            </a:r>
            <a:endParaRPr lang="fr-FR" sz="2800" b="0" strike="noStrike" spc="-1">
              <a:latin typeface="Arial"/>
            </a:endParaRPr>
          </a:p>
          <a:p>
            <a:pPr>
              <a:lnSpc>
                <a:spcPct val="100000"/>
              </a:lnSpc>
              <a:spcBef>
                <a:spcPts val="601"/>
              </a:spcBef>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4 stades larvaires</a:t>
            </a:r>
            <a:endParaRPr lang="fr-FR" sz="2800" b="0" strike="noStrike" spc="-1">
              <a:latin typeface="Arial"/>
            </a:endParaRPr>
          </a:p>
          <a:p>
            <a:pPr>
              <a:lnSpc>
                <a:spcPct val="100000"/>
              </a:lnSpc>
              <a:spcBef>
                <a:spcPts val="601"/>
              </a:spcBef>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1 stade nymphal</a:t>
            </a:r>
            <a:endParaRPr lang="fr-FR" sz="2800" b="0" strike="noStrike" spc="-1">
              <a:latin typeface="Arial"/>
            </a:endParaRPr>
          </a:p>
        </p:txBody>
      </p:sp>
      <p:sp>
        <p:nvSpPr>
          <p:cNvPr id="312" name="CustomShape 12"/>
          <p:cNvSpPr/>
          <p:nvPr/>
        </p:nvSpPr>
        <p:spPr>
          <a:xfrm>
            <a:off x="241200" y="12384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Cycle</a:t>
            </a:r>
            <a:endParaRPr lang="fr-FR" sz="3600" b="0" strike="noStrike" spc="-1">
              <a:latin typeface="Arial"/>
            </a:endParaRPr>
          </a:p>
          <a:p>
            <a:pPr>
              <a:lnSpc>
                <a:spcPct val="100000"/>
              </a:lnSpc>
            </a:pPr>
            <a:r>
              <a:rPr lang="fr-FR" sz="3600" b="0" strike="noStrike" cap="all" spc="-1">
                <a:solidFill>
                  <a:srgbClr val="E46C0A"/>
                </a:solidFill>
                <a:latin typeface="Arial Black"/>
                <a:ea typeface="DejaVu Sans"/>
              </a:rPr>
              <a:t>BIOLOGIQUE</a:t>
            </a:r>
            <a:endParaRPr lang="fr-FR" sz="3600" b="0" strike="noStrike" spc="-1">
              <a:latin typeface="Arial"/>
            </a:endParaRPr>
          </a:p>
        </p:txBody>
      </p:sp>
      <p:sp>
        <p:nvSpPr>
          <p:cNvPr id="20" name="Oval 19">
            <a:extLst>
              <a:ext uri="{FF2B5EF4-FFF2-40B4-BE49-F238E27FC236}">
                <a16:creationId xmlns:a16="http://schemas.microsoft.com/office/drawing/2014/main" id="{0B4C1DDC-B9C0-497B-9ECE-214383F68831}"/>
              </a:ext>
            </a:extLst>
          </p:cNvPr>
          <p:cNvSpPr/>
          <p:nvPr/>
        </p:nvSpPr>
        <p:spPr>
          <a:xfrm>
            <a:off x="249959" y="1712938"/>
            <a:ext cx="3284480" cy="3284480"/>
          </a:xfrm>
          <a:prstGeom prst="ellipse">
            <a:avLst/>
          </a:prstGeom>
          <a:solidFill>
            <a:schemeClr val="bg1"/>
          </a:solidFill>
          <a:ln>
            <a:noFill/>
          </a:ln>
          <a:effectLst>
            <a:outerShdw dist="50800" dir="660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20">
            <a:extLst>
              <a:ext uri="{FF2B5EF4-FFF2-40B4-BE49-F238E27FC236}">
                <a16:creationId xmlns:a16="http://schemas.microsoft.com/office/drawing/2014/main" id="{3B0607B7-8142-4945-8467-1DC6755B7F6E}"/>
              </a:ext>
            </a:extLst>
          </p:cNvPr>
          <p:cNvPicPr>
            <a:picLocks noChangeAspect="1"/>
          </p:cNvPicPr>
          <p:nvPr/>
        </p:nvPicPr>
        <p:blipFill rotWithShape="1">
          <a:blip r:embed="rId3">
            <a:extLst>
              <a:ext uri="{28A0092B-C50C-407E-A947-70E740481C1C}">
                <a14:useLocalDpi xmlns:a14="http://schemas.microsoft.com/office/drawing/2010/main" val="0"/>
              </a:ext>
            </a:extLst>
          </a:blip>
          <a:srcRect l="7692" t="12230" r="11539" b="29337"/>
          <a:stretch/>
        </p:blipFill>
        <p:spPr>
          <a:xfrm>
            <a:off x="285732" y="1732959"/>
            <a:ext cx="3200400" cy="3276600"/>
          </a:xfrm>
          <a:prstGeom prst="ellipse">
            <a:avLst/>
          </a:prstGeom>
        </p:spPr>
      </p:pic>
      <p:pic>
        <p:nvPicPr>
          <p:cNvPr id="22" name="Picture 21">
            <a:extLst>
              <a:ext uri="{FF2B5EF4-FFF2-40B4-BE49-F238E27FC236}">
                <a16:creationId xmlns:a16="http://schemas.microsoft.com/office/drawing/2014/main" id="{3D5B2585-17EA-4E34-917F-B5E8CB5A6C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00" r="28660"/>
          <a:stretch/>
        </p:blipFill>
        <p:spPr>
          <a:xfrm>
            <a:off x="1549793" y="4445121"/>
            <a:ext cx="2545677" cy="2461753"/>
          </a:xfrm>
          <a:prstGeom prst="ellipse">
            <a:avLst/>
          </a:prstGeom>
          <a:effectLst>
            <a:outerShdw dist="50800" dir="5400000" algn="ctr" rotWithShape="0">
              <a:schemeClr val="tx1">
                <a:alpha val="21000"/>
              </a:schemeClr>
            </a:outerShdw>
          </a:effectLst>
        </p:spPr>
      </p:pic>
      <p:grpSp>
        <p:nvGrpSpPr>
          <p:cNvPr id="23" name="Group 22">
            <a:extLst>
              <a:ext uri="{FF2B5EF4-FFF2-40B4-BE49-F238E27FC236}">
                <a16:creationId xmlns:a16="http://schemas.microsoft.com/office/drawing/2014/main" id="{1F6EF7FA-6B84-4804-8D35-C11E13BF397B}"/>
              </a:ext>
            </a:extLst>
          </p:cNvPr>
          <p:cNvGrpSpPr/>
          <p:nvPr/>
        </p:nvGrpSpPr>
        <p:grpSpPr>
          <a:xfrm>
            <a:off x="279566" y="4154123"/>
            <a:ext cx="4459373" cy="551606"/>
            <a:chOff x="304543" y="4616364"/>
            <a:chExt cx="4459373" cy="551606"/>
          </a:xfrm>
        </p:grpSpPr>
        <p:sp>
          <p:nvSpPr>
            <p:cNvPr id="24" name="Rounded Rectangle 16">
              <a:extLst>
                <a:ext uri="{FF2B5EF4-FFF2-40B4-BE49-F238E27FC236}">
                  <a16:creationId xmlns:a16="http://schemas.microsoft.com/office/drawing/2014/main" id="{A12E85DE-BD2F-4241-928D-2EDD957286A7}"/>
                </a:ext>
              </a:extLst>
            </p:cNvPr>
            <p:cNvSpPr/>
            <p:nvPr/>
          </p:nvSpPr>
          <p:spPr>
            <a:xfrm rot="20719774">
              <a:off x="583901" y="4616364"/>
              <a:ext cx="3921664" cy="551606"/>
            </a:xfrm>
            <a:prstGeom prst="roundRect">
              <a:avLst/>
            </a:prstGeom>
            <a:solidFill>
              <a:schemeClr val="tx2"/>
            </a:solidFill>
            <a:ln w="57150">
              <a:solidFill>
                <a:schemeClr val="bg1"/>
              </a:solidFill>
            </a:ln>
            <a:effectLst>
              <a:outerShdw dist="203200" dir="7140000"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58D8324-6CBF-4872-9B35-22ADFA8D5FF2}"/>
                </a:ext>
              </a:extLst>
            </p:cNvPr>
            <p:cNvSpPr/>
            <p:nvPr/>
          </p:nvSpPr>
          <p:spPr>
            <a:xfrm rot="20729361">
              <a:off x="304543" y="4673351"/>
              <a:ext cx="4459373" cy="415498"/>
            </a:xfrm>
            <a:prstGeom prst="rect">
              <a:avLst/>
            </a:prstGeom>
          </p:spPr>
          <p:txBody>
            <a:bodyPr wrap="square">
              <a:spAutoFit/>
            </a:bodyPr>
            <a:lstStyle/>
            <a:p>
              <a:pPr algn="ctr"/>
              <a:r>
                <a:rPr lang="fr-FR" sz="2100" dirty="0">
                  <a:solidFill>
                    <a:schemeClr val="bg1"/>
                  </a:solidFill>
                  <a:latin typeface="Arial Black" panose="020B0A04020102020204" pitchFamily="34" charset="0"/>
                </a:rPr>
                <a:t>Phase larvaire aquatique</a:t>
              </a:r>
              <a:endParaRPr lang="fr-FR" sz="2100" dirty="0">
                <a:solidFill>
                  <a:schemeClr val="bg1"/>
                </a:solidFill>
                <a:latin typeface="Calibri" panose="020F050202020403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Group 1"/>
          <p:cNvGrpSpPr/>
          <p:nvPr/>
        </p:nvGrpSpPr>
        <p:grpSpPr>
          <a:xfrm>
            <a:off x="292320" y="-104760"/>
            <a:ext cx="10107720" cy="7346880"/>
            <a:chOff x="292320" y="-104760"/>
            <a:chExt cx="10107720" cy="7346880"/>
          </a:xfrm>
        </p:grpSpPr>
        <p:sp>
          <p:nvSpPr>
            <p:cNvPr id="314" name="CustomShape 2"/>
            <p:cNvSpPr/>
            <p:nvPr/>
          </p:nvSpPr>
          <p:spPr>
            <a:xfrm>
              <a:off x="292320" y="-104760"/>
              <a:ext cx="133128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15" name="CustomShape 3"/>
            <p:cNvSpPr/>
            <p:nvPr/>
          </p:nvSpPr>
          <p:spPr>
            <a:xfrm>
              <a:off x="1629000" y="-104040"/>
              <a:ext cx="877104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316" name="CustomShape 4"/>
          <p:cNvSpPr/>
          <p:nvPr/>
        </p:nvSpPr>
        <p:spPr>
          <a:xfrm>
            <a:off x="-26280" y="-104760"/>
            <a:ext cx="1881720" cy="7666920"/>
          </a:xfrm>
          <a:prstGeom prst="rect">
            <a:avLst/>
          </a:prstGeom>
          <a:solidFill>
            <a:srgbClr val="1FADE4"/>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17" name="CustomShape 5"/>
          <p:cNvSpPr/>
          <p:nvPr/>
        </p:nvSpPr>
        <p:spPr>
          <a:xfrm>
            <a:off x="698400" y="-104760"/>
            <a:ext cx="9994320" cy="76669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18"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21" name="CustomShape 8"/>
          <p:cNvSpPr/>
          <p:nvPr/>
        </p:nvSpPr>
        <p:spPr>
          <a:xfrm>
            <a:off x="4010400" y="2028960"/>
            <a:ext cx="6358320" cy="287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595959"/>
                </a:solidFill>
                <a:latin typeface="Arial"/>
                <a:ea typeface="DejaVu Sans"/>
              </a:rPr>
              <a:t>L’émergence :</a:t>
            </a:r>
            <a:endParaRPr lang="fr-FR" sz="2800" b="0" strike="noStrike" spc="-1">
              <a:latin typeface="Arial"/>
            </a:endParaRPr>
          </a:p>
          <a:p>
            <a:pPr>
              <a:lnSpc>
                <a:spcPct val="100000"/>
              </a:lnSpc>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Passage de la phase aquatique </a:t>
            </a:r>
            <a:br/>
            <a:r>
              <a:rPr lang="fr-FR" sz="2800" b="0" strike="noStrike" spc="-1">
                <a:solidFill>
                  <a:srgbClr val="595959"/>
                </a:solidFill>
                <a:latin typeface="Arial"/>
                <a:ea typeface="DejaVu Sans"/>
              </a:rPr>
              <a:t>à la phase aérienne</a:t>
            </a:r>
            <a:endParaRPr lang="fr-FR" sz="2800" b="0" strike="noStrike" spc="-1">
              <a:latin typeface="Arial"/>
            </a:endParaRPr>
          </a:p>
          <a:p>
            <a:pPr>
              <a:lnSpc>
                <a:spcPct val="100000"/>
              </a:lnSpc>
              <a:spcBef>
                <a:spcPts val="601"/>
              </a:spcBef>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Stade adulte : imago</a:t>
            </a:r>
            <a:endParaRPr lang="fr-FR" sz="2800" b="0" strike="noStrike" spc="-1">
              <a:latin typeface="Arial"/>
            </a:endParaRPr>
          </a:p>
        </p:txBody>
      </p:sp>
      <p:sp>
        <p:nvSpPr>
          <p:cNvPr id="326" name="CustomShape 12"/>
          <p:cNvSpPr/>
          <p:nvPr/>
        </p:nvSpPr>
        <p:spPr>
          <a:xfrm>
            <a:off x="241200" y="12384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Cycle</a:t>
            </a:r>
            <a:endParaRPr lang="fr-FR" sz="3600" b="0" strike="noStrike" spc="-1">
              <a:latin typeface="Arial"/>
            </a:endParaRPr>
          </a:p>
          <a:p>
            <a:pPr>
              <a:lnSpc>
                <a:spcPct val="100000"/>
              </a:lnSpc>
            </a:pPr>
            <a:r>
              <a:rPr lang="fr-FR" sz="3600" b="0" strike="noStrike" cap="all" spc="-1">
                <a:solidFill>
                  <a:srgbClr val="E46C0A"/>
                </a:solidFill>
                <a:latin typeface="Arial Black"/>
                <a:ea typeface="DejaVu Sans"/>
              </a:rPr>
              <a:t>BIOLOGIQUE</a:t>
            </a:r>
            <a:endParaRPr lang="fr-FR" sz="3600" b="0" strike="noStrike" spc="-1">
              <a:latin typeface="Arial"/>
            </a:endParaRPr>
          </a:p>
        </p:txBody>
      </p:sp>
      <p:sp>
        <p:nvSpPr>
          <p:cNvPr id="16" name="Oval 15">
            <a:extLst>
              <a:ext uri="{FF2B5EF4-FFF2-40B4-BE49-F238E27FC236}">
                <a16:creationId xmlns:a16="http://schemas.microsoft.com/office/drawing/2014/main" id="{B83FE951-32E5-4101-BEA9-F30A8BFD82D3}"/>
              </a:ext>
            </a:extLst>
          </p:cNvPr>
          <p:cNvSpPr/>
          <p:nvPr/>
        </p:nvSpPr>
        <p:spPr>
          <a:xfrm>
            <a:off x="249959" y="1712938"/>
            <a:ext cx="3284480" cy="3284480"/>
          </a:xfrm>
          <a:prstGeom prst="ellipse">
            <a:avLst/>
          </a:prstGeom>
          <a:solidFill>
            <a:schemeClr val="bg1"/>
          </a:solidFill>
          <a:ln>
            <a:noFill/>
          </a:ln>
          <a:effectLst>
            <a:outerShdw dist="50800" dir="660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16">
            <a:extLst>
              <a:ext uri="{FF2B5EF4-FFF2-40B4-BE49-F238E27FC236}">
                <a16:creationId xmlns:a16="http://schemas.microsoft.com/office/drawing/2014/main" id="{C1FE7313-A97D-4E19-926D-381E432B6EEB}"/>
              </a:ext>
            </a:extLst>
          </p:cNvPr>
          <p:cNvPicPr>
            <a:picLocks noChangeAspect="1"/>
          </p:cNvPicPr>
          <p:nvPr/>
        </p:nvPicPr>
        <p:blipFill rotWithShape="1">
          <a:blip r:embed="rId3">
            <a:extLst>
              <a:ext uri="{28A0092B-C50C-407E-A947-70E740481C1C}">
                <a14:useLocalDpi xmlns:a14="http://schemas.microsoft.com/office/drawing/2010/main" val="0"/>
              </a:ext>
            </a:extLst>
          </a:blip>
          <a:srcRect l="7662" t="2865" r="9978" b="38934"/>
          <a:stretch/>
        </p:blipFill>
        <p:spPr>
          <a:xfrm>
            <a:off x="241300" y="1732959"/>
            <a:ext cx="3276600" cy="3276600"/>
          </a:xfrm>
          <a:prstGeom prst="ellipse">
            <a:avLst/>
          </a:prstGeom>
        </p:spPr>
      </p:pic>
      <p:pic>
        <p:nvPicPr>
          <p:cNvPr id="18" name="Picture 17">
            <a:extLst>
              <a:ext uri="{FF2B5EF4-FFF2-40B4-BE49-F238E27FC236}">
                <a16:creationId xmlns:a16="http://schemas.microsoft.com/office/drawing/2014/main" id="{DD024C2E-B770-446A-A246-DE29641EE115}"/>
              </a:ext>
            </a:extLst>
          </p:cNvPr>
          <p:cNvPicPr>
            <a:picLocks noChangeAspect="1"/>
          </p:cNvPicPr>
          <p:nvPr/>
        </p:nvPicPr>
        <p:blipFill rotWithShape="1">
          <a:blip r:embed="rId4">
            <a:extLst>
              <a:ext uri="{28A0092B-C50C-407E-A947-70E740481C1C}">
                <a14:useLocalDpi xmlns:a14="http://schemas.microsoft.com/office/drawing/2010/main" val="0"/>
              </a:ext>
            </a:extLst>
          </a:blip>
          <a:srcRect l="14293" r="9854"/>
          <a:stretch/>
        </p:blipFill>
        <p:spPr>
          <a:xfrm>
            <a:off x="1691086" y="4885516"/>
            <a:ext cx="2119597" cy="2019871"/>
          </a:xfrm>
          <a:prstGeom prst="ellipse">
            <a:avLst/>
          </a:prstGeom>
          <a:effectLst>
            <a:outerShdw dist="50800" dir="5400000" algn="ctr" rotWithShape="0">
              <a:schemeClr val="tx1">
                <a:alpha val="21000"/>
              </a:schemeClr>
            </a:outerShdw>
          </a:effectLst>
        </p:spPr>
      </p:pic>
      <p:grpSp>
        <p:nvGrpSpPr>
          <p:cNvPr id="19" name="Group 18">
            <a:extLst>
              <a:ext uri="{FF2B5EF4-FFF2-40B4-BE49-F238E27FC236}">
                <a16:creationId xmlns:a16="http://schemas.microsoft.com/office/drawing/2014/main" id="{3D709CEB-87F4-4F16-AF58-D95B9B25526A}"/>
              </a:ext>
            </a:extLst>
          </p:cNvPr>
          <p:cNvGrpSpPr/>
          <p:nvPr/>
        </p:nvGrpSpPr>
        <p:grpSpPr>
          <a:xfrm>
            <a:off x="474702" y="4557671"/>
            <a:ext cx="4160637" cy="551606"/>
            <a:chOff x="606790" y="4578219"/>
            <a:chExt cx="4160637" cy="551606"/>
          </a:xfrm>
        </p:grpSpPr>
        <p:sp>
          <p:nvSpPr>
            <p:cNvPr id="20" name="Rounded Rectangle 14">
              <a:extLst>
                <a:ext uri="{FF2B5EF4-FFF2-40B4-BE49-F238E27FC236}">
                  <a16:creationId xmlns:a16="http://schemas.microsoft.com/office/drawing/2014/main" id="{0029B88D-21A9-44A3-B0E4-9B2FD807F6F9}"/>
                </a:ext>
              </a:extLst>
            </p:cNvPr>
            <p:cNvSpPr/>
            <p:nvPr/>
          </p:nvSpPr>
          <p:spPr>
            <a:xfrm rot="20719774">
              <a:off x="853075" y="4578219"/>
              <a:ext cx="3674725" cy="551606"/>
            </a:xfrm>
            <a:prstGeom prst="roundRect">
              <a:avLst/>
            </a:prstGeom>
            <a:solidFill>
              <a:srgbClr val="00B0F0"/>
            </a:solidFill>
            <a:ln w="57150">
              <a:solidFill>
                <a:schemeClr val="bg1"/>
              </a:solidFill>
            </a:ln>
            <a:effectLst>
              <a:outerShdw dist="203200" dir="7140000"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E95F846-BD7F-49AD-83E1-9F9B5B3F3556}"/>
                </a:ext>
              </a:extLst>
            </p:cNvPr>
            <p:cNvSpPr/>
            <p:nvPr/>
          </p:nvSpPr>
          <p:spPr>
            <a:xfrm rot="20729361">
              <a:off x="606790" y="4636254"/>
              <a:ext cx="4160637" cy="430887"/>
            </a:xfrm>
            <a:prstGeom prst="rect">
              <a:avLst/>
            </a:prstGeom>
          </p:spPr>
          <p:txBody>
            <a:bodyPr wrap="square">
              <a:spAutoFit/>
            </a:bodyPr>
            <a:lstStyle/>
            <a:p>
              <a:pPr algn="ctr"/>
              <a:r>
                <a:rPr lang="fr-FR" sz="2200" dirty="0">
                  <a:solidFill>
                    <a:schemeClr val="bg1"/>
                  </a:solidFill>
                  <a:latin typeface="Arial Black" panose="020B0A04020102020204" pitchFamily="34" charset="0"/>
                </a:rPr>
                <a:t>Phase adulte aérienne</a:t>
              </a:r>
              <a:endParaRPr lang="fr-FR" sz="2200" dirty="0">
                <a:solidFill>
                  <a:schemeClr val="bg1"/>
                </a:solidFill>
                <a:latin typeface="Calibri" panose="020F050202020403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1"/>
          <p:cNvGrpSpPr/>
          <p:nvPr/>
        </p:nvGrpSpPr>
        <p:grpSpPr>
          <a:xfrm>
            <a:off x="292320" y="-104760"/>
            <a:ext cx="10107720" cy="7346880"/>
            <a:chOff x="292320" y="-104760"/>
            <a:chExt cx="10107720" cy="7346880"/>
          </a:xfrm>
        </p:grpSpPr>
        <p:sp>
          <p:nvSpPr>
            <p:cNvPr id="328" name="CustomShape 2"/>
            <p:cNvSpPr/>
            <p:nvPr/>
          </p:nvSpPr>
          <p:spPr>
            <a:xfrm>
              <a:off x="292320" y="-104760"/>
              <a:ext cx="133128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29" name="CustomShape 3"/>
            <p:cNvSpPr/>
            <p:nvPr/>
          </p:nvSpPr>
          <p:spPr>
            <a:xfrm>
              <a:off x="1629000" y="-104040"/>
              <a:ext cx="877104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330" name="CustomShape 4"/>
          <p:cNvSpPr/>
          <p:nvPr/>
        </p:nvSpPr>
        <p:spPr>
          <a:xfrm>
            <a:off x="-26280" y="-104760"/>
            <a:ext cx="1881720" cy="7666920"/>
          </a:xfrm>
          <a:prstGeom prst="rect">
            <a:avLst/>
          </a:prstGeom>
          <a:solidFill>
            <a:srgbClr val="1FADE4"/>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31" name="CustomShape 5"/>
          <p:cNvSpPr/>
          <p:nvPr/>
        </p:nvSpPr>
        <p:spPr>
          <a:xfrm>
            <a:off x="698400" y="-104760"/>
            <a:ext cx="9994320" cy="76669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32"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35" name="CustomShape 8"/>
          <p:cNvSpPr/>
          <p:nvPr/>
        </p:nvSpPr>
        <p:spPr>
          <a:xfrm>
            <a:off x="4010400" y="1876320"/>
            <a:ext cx="6358320" cy="43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595959"/>
                </a:solidFill>
                <a:latin typeface="Arial"/>
                <a:ea typeface="DejaVu Sans"/>
              </a:rPr>
              <a:t>Le repas sanguin :</a:t>
            </a:r>
            <a:endParaRPr lang="fr-FR" sz="2800" b="0" strike="noStrike" spc="-1">
              <a:latin typeface="Arial"/>
            </a:endParaRPr>
          </a:p>
          <a:p>
            <a:pPr>
              <a:lnSpc>
                <a:spcPct val="100000"/>
              </a:lnSpc>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Uniquement les femelles</a:t>
            </a:r>
            <a:endParaRPr lang="fr-FR" sz="2800" b="0" strike="noStrike" spc="-1">
              <a:latin typeface="Arial"/>
            </a:endParaRPr>
          </a:p>
          <a:p>
            <a:pPr>
              <a:lnSpc>
                <a:spcPct val="100000"/>
              </a:lnSpc>
              <a:spcBef>
                <a:spcPts val="601"/>
              </a:spcBef>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Besoin des protéines contenues dans le sang pour la maturation </a:t>
            </a:r>
            <a:br/>
            <a:r>
              <a:rPr lang="fr-FR" sz="2800" b="0" strike="noStrike" spc="-1">
                <a:solidFill>
                  <a:srgbClr val="595959"/>
                </a:solidFill>
                <a:latin typeface="Arial"/>
                <a:ea typeface="DejaVu Sans"/>
              </a:rPr>
              <a:t>des œufs</a:t>
            </a:r>
            <a:endParaRPr lang="fr-FR" sz="2800" b="0" strike="noStrike" spc="-1">
              <a:latin typeface="Arial"/>
            </a:endParaRPr>
          </a:p>
          <a:p>
            <a:pPr>
              <a:lnSpc>
                <a:spcPct val="100000"/>
              </a:lnSpc>
              <a:spcBef>
                <a:spcPts val="601"/>
              </a:spcBef>
            </a:pPr>
            <a:endParaRPr lang="fr-FR" sz="2800" b="0" strike="noStrike" spc="-1">
              <a:latin typeface="Arial"/>
            </a:endParaRPr>
          </a:p>
          <a:p>
            <a:pPr marL="343080" indent="-342360">
              <a:lnSpc>
                <a:spcPct val="100000"/>
              </a:lnSpc>
              <a:spcBef>
                <a:spcPts val="601"/>
              </a:spcBef>
              <a:buClr>
                <a:srgbClr val="595959"/>
              </a:buClr>
              <a:buFont typeface="Arial"/>
              <a:buChar char="•"/>
            </a:pPr>
            <a:r>
              <a:rPr lang="fr-FR" sz="2800" b="0" strike="noStrike" spc="-1">
                <a:solidFill>
                  <a:srgbClr val="595959"/>
                </a:solidFill>
                <a:latin typeface="Arial"/>
                <a:ea typeface="DejaVu Sans"/>
              </a:rPr>
              <a:t>Activité diurne et crépusculaire</a:t>
            </a:r>
            <a:endParaRPr lang="fr-FR" sz="2800" b="0" strike="noStrike" spc="-1">
              <a:latin typeface="Arial"/>
            </a:endParaRPr>
          </a:p>
        </p:txBody>
      </p:sp>
      <p:pic>
        <p:nvPicPr>
          <p:cNvPr id="336" name="Picture 3"/>
          <p:cNvPicPr/>
          <p:nvPr/>
        </p:nvPicPr>
        <p:blipFill>
          <a:blip r:embed="rId3"/>
          <a:stretch/>
        </p:blipFill>
        <p:spPr>
          <a:xfrm>
            <a:off x="8318520" y="2104920"/>
            <a:ext cx="1283400" cy="1816560"/>
          </a:xfrm>
          <a:prstGeom prst="rect">
            <a:avLst/>
          </a:prstGeom>
          <a:ln>
            <a:noFill/>
          </a:ln>
          <a:effectLst>
            <a:outerShdw blurRad="50800" dist="50760" dir="5400000" algn="ctr" rotWithShape="0">
              <a:schemeClr val="tx1">
                <a:alpha val="30000"/>
              </a:schemeClr>
            </a:outerShdw>
          </a:effectLst>
        </p:spPr>
      </p:pic>
      <p:sp>
        <p:nvSpPr>
          <p:cNvPr id="340" name="CustomShape 11"/>
          <p:cNvSpPr/>
          <p:nvPr/>
        </p:nvSpPr>
        <p:spPr>
          <a:xfrm>
            <a:off x="241200" y="12384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Cycle</a:t>
            </a:r>
            <a:endParaRPr lang="fr-FR" sz="3600" b="0" strike="noStrike" spc="-1">
              <a:latin typeface="Arial"/>
            </a:endParaRPr>
          </a:p>
          <a:p>
            <a:pPr>
              <a:lnSpc>
                <a:spcPct val="100000"/>
              </a:lnSpc>
            </a:pPr>
            <a:r>
              <a:rPr lang="fr-FR" sz="3600" b="0" strike="noStrike" cap="all" spc="-1">
                <a:solidFill>
                  <a:srgbClr val="E46C0A"/>
                </a:solidFill>
                <a:latin typeface="Arial Black"/>
                <a:ea typeface="DejaVu Sans"/>
              </a:rPr>
              <a:t>BIOLOGIQUE</a:t>
            </a:r>
            <a:endParaRPr lang="fr-FR" sz="3600" b="0" strike="noStrike" spc="-1">
              <a:latin typeface="Arial"/>
            </a:endParaRPr>
          </a:p>
        </p:txBody>
      </p:sp>
      <p:sp>
        <p:nvSpPr>
          <p:cNvPr id="16" name="Oval 15">
            <a:extLst>
              <a:ext uri="{FF2B5EF4-FFF2-40B4-BE49-F238E27FC236}">
                <a16:creationId xmlns:a16="http://schemas.microsoft.com/office/drawing/2014/main" id="{B3BA682F-B941-4BAB-8E90-82C0803343A0}"/>
              </a:ext>
            </a:extLst>
          </p:cNvPr>
          <p:cNvSpPr/>
          <p:nvPr/>
        </p:nvSpPr>
        <p:spPr>
          <a:xfrm>
            <a:off x="249959" y="1712938"/>
            <a:ext cx="3284480" cy="3284480"/>
          </a:xfrm>
          <a:prstGeom prst="ellipse">
            <a:avLst/>
          </a:prstGeom>
          <a:solidFill>
            <a:schemeClr val="bg1"/>
          </a:solidFill>
          <a:ln>
            <a:noFill/>
          </a:ln>
          <a:effectLst>
            <a:outerShdw dist="50800" dir="660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16">
            <a:extLst>
              <a:ext uri="{FF2B5EF4-FFF2-40B4-BE49-F238E27FC236}">
                <a16:creationId xmlns:a16="http://schemas.microsoft.com/office/drawing/2014/main" id="{3B9E2F22-E510-425E-9055-649E80EF34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348" t="22286" r="23913" b="30975"/>
          <a:stretch/>
        </p:blipFill>
        <p:spPr>
          <a:xfrm>
            <a:off x="241300" y="1787010"/>
            <a:ext cx="3276600" cy="3168498"/>
          </a:xfrm>
          <a:prstGeom prst="ellipse">
            <a:avLst/>
          </a:prstGeom>
        </p:spPr>
      </p:pic>
      <p:pic>
        <p:nvPicPr>
          <p:cNvPr id="18" name="Picture 17">
            <a:extLst>
              <a:ext uri="{FF2B5EF4-FFF2-40B4-BE49-F238E27FC236}">
                <a16:creationId xmlns:a16="http://schemas.microsoft.com/office/drawing/2014/main" id="{356EB27E-CF1A-4093-9AA0-ACD59130BBB5}"/>
              </a:ext>
            </a:extLst>
          </p:cNvPr>
          <p:cNvPicPr>
            <a:picLocks noChangeAspect="1"/>
          </p:cNvPicPr>
          <p:nvPr/>
        </p:nvPicPr>
        <p:blipFill rotWithShape="1">
          <a:blip r:embed="rId5">
            <a:extLst>
              <a:ext uri="{28A0092B-C50C-407E-A947-70E740481C1C}">
                <a14:useLocalDpi xmlns:a14="http://schemas.microsoft.com/office/drawing/2010/main" val="0"/>
              </a:ext>
            </a:extLst>
          </a:blip>
          <a:srcRect r="38978"/>
          <a:stretch/>
        </p:blipFill>
        <p:spPr>
          <a:xfrm>
            <a:off x="1575355" y="4955508"/>
            <a:ext cx="2203237" cy="2142605"/>
          </a:xfrm>
          <a:prstGeom prst="ellipse">
            <a:avLst/>
          </a:prstGeom>
          <a:effectLst>
            <a:outerShdw dist="50800" dir="5400000" algn="ctr" rotWithShape="0">
              <a:schemeClr val="tx1">
                <a:alpha val="21000"/>
              </a:schemeClr>
            </a:outerShdw>
          </a:effectLst>
        </p:spPr>
      </p:pic>
      <p:sp>
        <p:nvSpPr>
          <p:cNvPr id="19" name="Rounded Rectangle 15">
            <a:extLst>
              <a:ext uri="{FF2B5EF4-FFF2-40B4-BE49-F238E27FC236}">
                <a16:creationId xmlns:a16="http://schemas.microsoft.com/office/drawing/2014/main" id="{525E172B-741E-4BBD-B594-F8CE0543DB67}"/>
              </a:ext>
            </a:extLst>
          </p:cNvPr>
          <p:cNvSpPr/>
          <p:nvPr/>
        </p:nvSpPr>
        <p:spPr>
          <a:xfrm rot="20719774">
            <a:off x="862375" y="4650462"/>
            <a:ext cx="3104215" cy="551606"/>
          </a:xfrm>
          <a:prstGeom prst="roundRect">
            <a:avLst/>
          </a:prstGeom>
          <a:solidFill>
            <a:srgbClr val="E5332A"/>
          </a:solidFill>
          <a:ln w="57150">
            <a:solidFill>
              <a:schemeClr val="bg1"/>
            </a:solidFill>
          </a:ln>
          <a:effectLst>
            <a:outerShdw dist="203200" dir="7140000"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6574BC68-7D6A-46A6-891C-4D39771AD254}"/>
              </a:ext>
            </a:extLst>
          </p:cNvPr>
          <p:cNvSpPr/>
          <p:nvPr/>
        </p:nvSpPr>
        <p:spPr>
          <a:xfrm rot="20729361">
            <a:off x="805115" y="4702461"/>
            <a:ext cx="3233694" cy="461665"/>
          </a:xfrm>
          <a:prstGeom prst="rect">
            <a:avLst/>
          </a:prstGeom>
        </p:spPr>
        <p:txBody>
          <a:bodyPr wrap="square">
            <a:spAutoFit/>
          </a:bodyPr>
          <a:lstStyle/>
          <a:p>
            <a:pPr algn="ctr"/>
            <a:r>
              <a:rPr lang="fr-FR" sz="2400" dirty="0">
                <a:solidFill>
                  <a:schemeClr val="bg1"/>
                </a:solidFill>
                <a:latin typeface="Arial Black" panose="020B0A04020102020204" pitchFamily="34" charset="0"/>
              </a:rPr>
              <a:t>Repas sanguin</a:t>
            </a:r>
            <a:endParaRPr lang="fr-FR" sz="3200" dirty="0">
              <a:solidFill>
                <a:schemeClr val="bg1"/>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1"/>
          <p:cNvGrpSpPr/>
          <p:nvPr/>
        </p:nvGrpSpPr>
        <p:grpSpPr>
          <a:xfrm>
            <a:off x="0" y="-104760"/>
            <a:ext cx="10692360" cy="7666920"/>
            <a:chOff x="0" y="-104760"/>
            <a:chExt cx="10692360" cy="7666920"/>
          </a:xfrm>
        </p:grpSpPr>
        <p:sp>
          <p:nvSpPr>
            <p:cNvPr id="342"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43"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pic>
        <p:nvPicPr>
          <p:cNvPr id="344" name="Picture 5"/>
          <p:cNvPicPr/>
          <p:nvPr/>
        </p:nvPicPr>
        <p:blipFill>
          <a:blip r:embed="rId3"/>
          <a:stretch/>
        </p:blipFill>
        <p:spPr>
          <a:xfrm>
            <a:off x="2021400" y="1684080"/>
            <a:ext cx="7607520" cy="507132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45" name="Group 4"/>
          <p:cNvGrpSpPr/>
          <p:nvPr/>
        </p:nvGrpSpPr>
        <p:grpSpPr>
          <a:xfrm>
            <a:off x="2679840" y="4819680"/>
            <a:ext cx="5276520" cy="2229120"/>
            <a:chOff x="2679840" y="4819680"/>
            <a:chExt cx="5276520" cy="2229120"/>
          </a:xfrm>
        </p:grpSpPr>
        <p:sp>
          <p:nvSpPr>
            <p:cNvPr id="346" name="CustomShape 5"/>
            <p:cNvSpPr/>
            <p:nvPr/>
          </p:nvSpPr>
          <p:spPr>
            <a:xfrm rot="155400">
              <a:off x="2747520" y="6380640"/>
              <a:ext cx="5199120" cy="550800"/>
            </a:xfrm>
            <a:prstGeom prst="roundRect">
              <a:avLst>
                <a:gd name="adj" fmla="val 16667"/>
              </a:avLst>
            </a:prstGeom>
            <a:solidFill>
              <a:srgbClr val="E5332A"/>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47" name="CustomShape 6"/>
            <p:cNvSpPr/>
            <p:nvPr/>
          </p:nvSpPr>
          <p:spPr>
            <a:xfrm rot="165000">
              <a:off x="2688840" y="6387120"/>
              <a:ext cx="32328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strike="noStrike" spc="-1">
                  <a:solidFill>
                    <a:srgbClr val="FFFFFF"/>
                  </a:solidFill>
                  <a:latin typeface="Arial Black"/>
                  <a:ea typeface="DejaVu Sans"/>
                </a:rPr>
                <a:t>Repas sanguin</a:t>
              </a:r>
              <a:endParaRPr lang="fr-FR" sz="2400" b="0" strike="noStrike" spc="-1">
                <a:latin typeface="Arial"/>
              </a:endParaRPr>
            </a:p>
          </p:txBody>
        </p:sp>
        <p:sp>
          <p:nvSpPr>
            <p:cNvPr id="348" name="CustomShape 7"/>
            <p:cNvSpPr/>
            <p:nvPr/>
          </p:nvSpPr>
          <p:spPr>
            <a:xfrm rot="100800">
              <a:off x="6116760" y="6476400"/>
              <a:ext cx="175860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FFFFFF"/>
                  </a:solidFill>
                  <a:latin typeface="Arial"/>
                  <a:ea typeface="DejaVu Sans"/>
                </a:rPr>
                <a:t>1 min 30</a:t>
              </a:r>
              <a:endParaRPr lang="fr-FR" sz="2800" b="0" strike="noStrike" spc="-1">
                <a:latin typeface="Arial"/>
              </a:endParaRPr>
            </a:p>
          </p:txBody>
        </p:sp>
        <p:sp>
          <p:nvSpPr>
            <p:cNvPr id="349" name="CustomShape 8"/>
            <p:cNvSpPr/>
            <p:nvPr/>
          </p:nvSpPr>
          <p:spPr>
            <a:xfrm rot="1035600">
              <a:off x="4711680" y="4993920"/>
              <a:ext cx="1369440" cy="1280880"/>
            </a:xfrm>
            <a:prstGeom prst="wedgeEllipseCallout">
              <a:avLst>
                <a:gd name="adj1" fmla="val 55722"/>
                <a:gd name="adj2" fmla="val 59431"/>
              </a:avLst>
            </a:prstGeom>
            <a:solidFill>
              <a:srgbClr val="C00000"/>
            </a:solidFill>
            <a:ln w="57240">
              <a:solidFill>
                <a:schemeClr val="bg1"/>
              </a:solidFill>
              <a:round/>
            </a:ln>
            <a:effectLst>
              <a:outerShdw blurRad="63500" dist="88920" dir="5400000" algn="ctr" rotWithShape="0">
                <a:schemeClr val="tx1">
                  <a:alpha val="47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350" name="Group 9"/>
            <p:cNvGrpSpPr/>
            <p:nvPr/>
          </p:nvGrpSpPr>
          <p:grpSpPr>
            <a:xfrm>
              <a:off x="4786920" y="5041440"/>
              <a:ext cx="1245960" cy="1193760"/>
              <a:chOff x="4786920" y="5041440"/>
              <a:chExt cx="1245960" cy="1193760"/>
            </a:xfrm>
          </p:grpSpPr>
          <p:sp>
            <p:nvSpPr>
              <p:cNvPr id="351" name="CustomShape 10"/>
              <p:cNvSpPr/>
              <p:nvPr/>
            </p:nvSpPr>
            <p:spPr>
              <a:xfrm rot="1035600">
                <a:off x="4902840" y="5170680"/>
                <a:ext cx="1014120" cy="934920"/>
              </a:xfrm>
              <a:custGeom>
                <a:avLst/>
                <a:gdLst/>
                <a:ahLst/>
                <a:cxnLst/>
                <a:rect l="l" t="t" r="r" b="b"/>
                <a:pathLst>
                  <a:path w="4507" h="4153">
                    <a:moveTo>
                      <a:pt x="2077" y="0"/>
                    </a:moveTo>
                    <a:lnTo>
                      <a:pt x="2207" y="3"/>
                    </a:lnTo>
                    <a:lnTo>
                      <a:pt x="2337" y="15"/>
                    </a:lnTo>
                    <a:lnTo>
                      <a:pt x="2464" y="35"/>
                    </a:lnTo>
                    <a:lnTo>
                      <a:pt x="2588" y="63"/>
                    </a:lnTo>
                    <a:lnTo>
                      <a:pt x="2713" y="98"/>
                    </a:lnTo>
                    <a:lnTo>
                      <a:pt x="2834" y="142"/>
                    </a:lnTo>
                    <a:lnTo>
                      <a:pt x="2953" y="193"/>
                    </a:lnTo>
                    <a:lnTo>
                      <a:pt x="2985" y="210"/>
                    </a:lnTo>
                    <a:lnTo>
                      <a:pt x="3011" y="234"/>
                    </a:lnTo>
                    <a:lnTo>
                      <a:pt x="3034" y="261"/>
                    </a:lnTo>
                    <a:lnTo>
                      <a:pt x="3050" y="290"/>
                    </a:lnTo>
                    <a:lnTo>
                      <a:pt x="3063" y="323"/>
                    </a:lnTo>
                    <a:lnTo>
                      <a:pt x="3068" y="357"/>
                    </a:lnTo>
                    <a:lnTo>
                      <a:pt x="3068" y="391"/>
                    </a:lnTo>
                    <a:lnTo>
                      <a:pt x="3063" y="426"/>
                    </a:lnTo>
                    <a:lnTo>
                      <a:pt x="3050" y="461"/>
                    </a:lnTo>
                    <a:lnTo>
                      <a:pt x="3031" y="493"/>
                    </a:lnTo>
                    <a:lnTo>
                      <a:pt x="3005" y="522"/>
                    </a:lnTo>
                    <a:lnTo>
                      <a:pt x="2977" y="544"/>
                    </a:lnTo>
                    <a:lnTo>
                      <a:pt x="2942" y="562"/>
                    </a:lnTo>
                    <a:lnTo>
                      <a:pt x="2905" y="573"/>
                    </a:lnTo>
                    <a:lnTo>
                      <a:pt x="2867" y="577"/>
                    </a:lnTo>
                    <a:lnTo>
                      <a:pt x="2838" y="574"/>
                    </a:lnTo>
                    <a:lnTo>
                      <a:pt x="2811" y="567"/>
                    </a:lnTo>
                    <a:lnTo>
                      <a:pt x="2782" y="558"/>
                    </a:lnTo>
                    <a:lnTo>
                      <a:pt x="2687" y="517"/>
                    </a:lnTo>
                    <a:lnTo>
                      <a:pt x="2590" y="481"/>
                    </a:lnTo>
                    <a:lnTo>
                      <a:pt x="2490" y="452"/>
                    </a:lnTo>
                    <a:lnTo>
                      <a:pt x="2389" y="431"/>
                    </a:lnTo>
                    <a:lnTo>
                      <a:pt x="2286" y="414"/>
                    </a:lnTo>
                    <a:lnTo>
                      <a:pt x="2182" y="405"/>
                    </a:lnTo>
                    <a:lnTo>
                      <a:pt x="2077" y="402"/>
                    </a:lnTo>
                    <a:lnTo>
                      <a:pt x="1958" y="406"/>
                    </a:lnTo>
                    <a:lnTo>
                      <a:pt x="1840" y="418"/>
                    </a:lnTo>
                    <a:lnTo>
                      <a:pt x="1725" y="439"/>
                    </a:lnTo>
                    <a:lnTo>
                      <a:pt x="1613" y="467"/>
                    </a:lnTo>
                    <a:lnTo>
                      <a:pt x="1505" y="502"/>
                    </a:lnTo>
                    <a:lnTo>
                      <a:pt x="1400" y="545"/>
                    </a:lnTo>
                    <a:lnTo>
                      <a:pt x="1298" y="595"/>
                    </a:lnTo>
                    <a:lnTo>
                      <a:pt x="1200" y="649"/>
                    </a:lnTo>
                    <a:lnTo>
                      <a:pt x="1106" y="712"/>
                    </a:lnTo>
                    <a:lnTo>
                      <a:pt x="1017" y="781"/>
                    </a:lnTo>
                    <a:lnTo>
                      <a:pt x="934" y="854"/>
                    </a:lnTo>
                    <a:lnTo>
                      <a:pt x="855" y="932"/>
                    </a:lnTo>
                    <a:lnTo>
                      <a:pt x="781" y="1017"/>
                    </a:lnTo>
                    <a:lnTo>
                      <a:pt x="712" y="1106"/>
                    </a:lnTo>
                    <a:lnTo>
                      <a:pt x="651" y="1199"/>
                    </a:lnTo>
                    <a:lnTo>
                      <a:pt x="595" y="1297"/>
                    </a:lnTo>
                    <a:lnTo>
                      <a:pt x="546" y="1399"/>
                    </a:lnTo>
                    <a:lnTo>
                      <a:pt x="503" y="1504"/>
                    </a:lnTo>
                    <a:lnTo>
                      <a:pt x="468" y="1613"/>
                    </a:lnTo>
                    <a:lnTo>
                      <a:pt x="439" y="1725"/>
                    </a:lnTo>
                    <a:lnTo>
                      <a:pt x="420" y="1839"/>
                    </a:lnTo>
                    <a:lnTo>
                      <a:pt x="406" y="1957"/>
                    </a:lnTo>
                    <a:lnTo>
                      <a:pt x="402" y="2076"/>
                    </a:lnTo>
                    <a:lnTo>
                      <a:pt x="406" y="2196"/>
                    </a:lnTo>
                    <a:lnTo>
                      <a:pt x="420" y="2312"/>
                    </a:lnTo>
                    <a:lnTo>
                      <a:pt x="439" y="2427"/>
                    </a:lnTo>
                    <a:lnTo>
                      <a:pt x="468" y="2539"/>
                    </a:lnTo>
                    <a:lnTo>
                      <a:pt x="503" y="2648"/>
                    </a:lnTo>
                    <a:lnTo>
                      <a:pt x="546" y="2754"/>
                    </a:lnTo>
                    <a:lnTo>
                      <a:pt x="595" y="2855"/>
                    </a:lnTo>
                    <a:lnTo>
                      <a:pt x="651" y="2953"/>
                    </a:lnTo>
                    <a:lnTo>
                      <a:pt x="712" y="3046"/>
                    </a:lnTo>
                    <a:lnTo>
                      <a:pt x="781" y="3135"/>
                    </a:lnTo>
                    <a:lnTo>
                      <a:pt x="855" y="3220"/>
                    </a:lnTo>
                    <a:lnTo>
                      <a:pt x="934" y="3298"/>
                    </a:lnTo>
                    <a:lnTo>
                      <a:pt x="1017" y="3372"/>
                    </a:lnTo>
                    <a:lnTo>
                      <a:pt x="1106" y="3440"/>
                    </a:lnTo>
                    <a:lnTo>
                      <a:pt x="1200" y="3502"/>
                    </a:lnTo>
                    <a:lnTo>
                      <a:pt x="1298" y="3558"/>
                    </a:lnTo>
                    <a:lnTo>
                      <a:pt x="1400" y="3607"/>
                    </a:lnTo>
                    <a:lnTo>
                      <a:pt x="1505" y="3651"/>
                    </a:lnTo>
                    <a:lnTo>
                      <a:pt x="1613" y="3685"/>
                    </a:lnTo>
                    <a:lnTo>
                      <a:pt x="1725" y="3714"/>
                    </a:lnTo>
                    <a:lnTo>
                      <a:pt x="1840" y="3734"/>
                    </a:lnTo>
                    <a:lnTo>
                      <a:pt x="1958" y="3746"/>
                    </a:lnTo>
                    <a:lnTo>
                      <a:pt x="2077" y="3751"/>
                    </a:lnTo>
                    <a:lnTo>
                      <a:pt x="2196" y="3746"/>
                    </a:lnTo>
                    <a:lnTo>
                      <a:pt x="2313" y="3734"/>
                    </a:lnTo>
                    <a:lnTo>
                      <a:pt x="2428" y="3714"/>
                    </a:lnTo>
                    <a:lnTo>
                      <a:pt x="2540" y="3686"/>
                    </a:lnTo>
                    <a:lnTo>
                      <a:pt x="2648" y="3651"/>
                    </a:lnTo>
                    <a:lnTo>
                      <a:pt x="2754" y="3608"/>
                    </a:lnTo>
                    <a:lnTo>
                      <a:pt x="2856" y="3559"/>
                    </a:lnTo>
                    <a:lnTo>
                      <a:pt x="2953" y="3503"/>
                    </a:lnTo>
                    <a:lnTo>
                      <a:pt x="3046" y="3442"/>
                    </a:lnTo>
                    <a:lnTo>
                      <a:pt x="3135" y="3375"/>
                    </a:lnTo>
                    <a:lnTo>
                      <a:pt x="3220" y="3301"/>
                    </a:lnTo>
                    <a:lnTo>
                      <a:pt x="3299" y="3221"/>
                    </a:lnTo>
                    <a:lnTo>
                      <a:pt x="3373" y="3138"/>
                    </a:lnTo>
                    <a:lnTo>
                      <a:pt x="3440" y="3049"/>
                    </a:lnTo>
                    <a:lnTo>
                      <a:pt x="3503" y="2956"/>
                    </a:lnTo>
                    <a:lnTo>
                      <a:pt x="3559" y="2859"/>
                    </a:lnTo>
                    <a:lnTo>
                      <a:pt x="3608" y="2758"/>
                    </a:lnTo>
                    <a:lnTo>
                      <a:pt x="3651" y="2653"/>
                    </a:lnTo>
                    <a:lnTo>
                      <a:pt x="3686" y="2545"/>
                    </a:lnTo>
                    <a:lnTo>
                      <a:pt x="3714" y="2434"/>
                    </a:lnTo>
                    <a:lnTo>
                      <a:pt x="3734" y="2319"/>
                    </a:lnTo>
                    <a:lnTo>
                      <a:pt x="3746" y="2203"/>
                    </a:lnTo>
                    <a:lnTo>
                      <a:pt x="3750" y="2084"/>
                    </a:lnTo>
                    <a:lnTo>
                      <a:pt x="3749" y="2054"/>
                    </a:lnTo>
                    <a:lnTo>
                      <a:pt x="3744" y="2030"/>
                    </a:lnTo>
                    <a:lnTo>
                      <a:pt x="3735" y="2010"/>
                    </a:lnTo>
                    <a:lnTo>
                      <a:pt x="3724" y="1995"/>
                    </a:lnTo>
                    <a:lnTo>
                      <a:pt x="3711" y="1983"/>
                    </a:lnTo>
                    <a:lnTo>
                      <a:pt x="3697" y="1974"/>
                    </a:lnTo>
                    <a:lnTo>
                      <a:pt x="3681" y="1969"/>
                    </a:lnTo>
                    <a:lnTo>
                      <a:pt x="3664" y="1965"/>
                    </a:lnTo>
                    <a:lnTo>
                      <a:pt x="3647" y="1963"/>
                    </a:lnTo>
                    <a:lnTo>
                      <a:pt x="3630" y="1963"/>
                    </a:lnTo>
                    <a:lnTo>
                      <a:pt x="3440" y="1963"/>
                    </a:lnTo>
                    <a:lnTo>
                      <a:pt x="3421" y="1962"/>
                    </a:lnTo>
                    <a:lnTo>
                      <a:pt x="3407" y="1958"/>
                    </a:lnTo>
                    <a:lnTo>
                      <a:pt x="3399" y="1952"/>
                    </a:lnTo>
                    <a:lnTo>
                      <a:pt x="3395" y="1944"/>
                    </a:lnTo>
                    <a:lnTo>
                      <a:pt x="3394" y="1936"/>
                    </a:lnTo>
                    <a:lnTo>
                      <a:pt x="3395" y="1928"/>
                    </a:lnTo>
                    <a:lnTo>
                      <a:pt x="3398" y="1918"/>
                    </a:lnTo>
                    <a:lnTo>
                      <a:pt x="3403" y="1910"/>
                    </a:lnTo>
                    <a:lnTo>
                      <a:pt x="3407" y="1903"/>
                    </a:lnTo>
                    <a:lnTo>
                      <a:pt x="3411" y="1896"/>
                    </a:lnTo>
                    <a:lnTo>
                      <a:pt x="3414" y="1894"/>
                    </a:lnTo>
                    <a:lnTo>
                      <a:pt x="3415" y="1892"/>
                    </a:lnTo>
                    <a:lnTo>
                      <a:pt x="3921" y="1091"/>
                    </a:lnTo>
                    <a:lnTo>
                      <a:pt x="3932" y="1079"/>
                    </a:lnTo>
                    <a:lnTo>
                      <a:pt x="3943" y="1073"/>
                    </a:lnTo>
                    <a:lnTo>
                      <a:pt x="3953" y="1073"/>
                    </a:lnTo>
                    <a:lnTo>
                      <a:pt x="3961" y="1076"/>
                    </a:lnTo>
                    <a:lnTo>
                      <a:pt x="3968" y="1080"/>
                    </a:lnTo>
                    <a:lnTo>
                      <a:pt x="3973" y="1084"/>
                    </a:lnTo>
                    <a:lnTo>
                      <a:pt x="3975" y="1087"/>
                    </a:lnTo>
                    <a:lnTo>
                      <a:pt x="4487" y="1895"/>
                    </a:lnTo>
                    <a:lnTo>
                      <a:pt x="4489" y="1896"/>
                    </a:lnTo>
                    <a:lnTo>
                      <a:pt x="4491" y="1901"/>
                    </a:lnTo>
                    <a:lnTo>
                      <a:pt x="4496" y="1907"/>
                    </a:lnTo>
                    <a:lnTo>
                      <a:pt x="4501" y="1916"/>
                    </a:lnTo>
                    <a:lnTo>
                      <a:pt x="4504" y="1924"/>
                    </a:lnTo>
                    <a:lnTo>
                      <a:pt x="4507" y="1933"/>
                    </a:lnTo>
                    <a:lnTo>
                      <a:pt x="4507" y="1943"/>
                    </a:lnTo>
                    <a:lnTo>
                      <a:pt x="4502" y="1951"/>
                    </a:lnTo>
                    <a:lnTo>
                      <a:pt x="4496" y="1957"/>
                    </a:lnTo>
                    <a:lnTo>
                      <a:pt x="4482" y="1962"/>
                    </a:lnTo>
                    <a:lnTo>
                      <a:pt x="4463" y="1963"/>
                    </a:lnTo>
                    <a:lnTo>
                      <a:pt x="4275" y="1963"/>
                    </a:lnTo>
                    <a:lnTo>
                      <a:pt x="4245" y="1965"/>
                    </a:lnTo>
                    <a:lnTo>
                      <a:pt x="4221" y="1970"/>
                    </a:lnTo>
                    <a:lnTo>
                      <a:pt x="4200" y="1978"/>
                    </a:lnTo>
                    <a:lnTo>
                      <a:pt x="4185" y="1989"/>
                    </a:lnTo>
                    <a:lnTo>
                      <a:pt x="4173" y="2002"/>
                    </a:lnTo>
                    <a:lnTo>
                      <a:pt x="4165" y="2014"/>
                    </a:lnTo>
                    <a:lnTo>
                      <a:pt x="4159" y="2028"/>
                    </a:lnTo>
                    <a:lnTo>
                      <a:pt x="4155" y="2040"/>
                    </a:lnTo>
                    <a:lnTo>
                      <a:pt x="4154" y="2051"/>
                    </a:lnTo>
                    <a:lnTo>
                      <a:pt x="4154" y="2062"/>
                    </a:lnTo>
                    <a:lnTo>
                      <a:pt x="4154" y="2067"/>
                    </a:lnTo>
                    <a:lnTo>
                      <a:pt x="4154" y="2076"/>
                    </a:lnTo>
                    <a:lnTo>
                      <a:pt x="4154" y="2081"/>
                    </a:lnTo>
                    <a:lnTo>
                      <a:pt x="4154" y="2085"/>
                    </a:lnTo>
                    <a:lnTo>
                      <a:pt x="4148" y="2215"/>
                    </a:lnTo>
                    <a:lnTo>
                      <a:pt x="4136" y="2344"/>
                    </a:lnTo>
                    <a:lnTo>
                      <a:pt x="4115" y="2469"/>
                    </a:lnTo>
                    <a:lnTo>
                      <a:pt x="4088" y="2594"/>
                    </a:lnTo>
                    <a:lnTo>
                      <a:pt x="4053" y="2714"/>
                    </a:lnTo>
                    <a:lnTo>
                      <a:pt x="4012" y="2832"/>
                    </a:lnTo>
                    <a:lnTo>
                      <a:pt x="3962" y="2945"/>
                    </a:lnTo>
                    <a:lnTo>
                      <a:pt x="3906" y="3056"/>
                    </a:lnTo>
                    <a:lnTo>
                      <a:pt x="3845" y="3163"/>
                    </a:lnTo>
                    <a:lnTo>
                      <a:pt x="3778" y="3265"/>
                    </a:lnTo>
                    <a:lnTo>
                      <a:pt x="3704" y="3364"/>
                    </a:lnTo>
                    <a:lnTo>
                      <a:pt x="3626" y="3458"/>
                    </a:lnTo>
                    <a:lnTo>
                      <a:pt x="3541" y="3547"/>
                    </a:lnTo>
                    <a:lnTo>
                      <a:pt x="3452" y="3630"/>
                    </a:lnTo>
                    <a:lnTo>
                      <a:pt x="3358" y="3710"/>
                    </a:lnTo>
                    <a:lnTo>
                      <a:pt x="3260" y="3782"/>
                    </a:lnTo>
                    <a:lnTo>
                      <a:pt x="3157" y="3849"/>
                    </a:lnTo>
                    <a:lnTo>
                      <a:pt x="3049" y="3911"/>
                    </a:lnTo>
                    <a:lnTo>
                      <a:pt x="2938" y="3965"/>
                    </a:lnTo>
                    <a:lnTo>
                      <a:pt x="2825" y="4013"/>
                    </a:lnTo>
                    <a:lnTo>
                      <a:pt x="2707" y="4056"/>
                    </a:lnTo>
                    <a:lnTo>
                      <a:pt x="2586" y="4090"/>
                    </a:lnTo>
                    <a:lnTo>
                      <a:pt x="2462" y="4117"/>
                    </a:lnTo>
                    <a:lnTo>
                      <a:pt x="2337" y="4138"/>
                    </a:lnTo>
                    <a:lnTo>
                      <a:pt x="2207" y="4148"/>
                    </a:lnTo>
                    <a:lnTo>
                      <a:pt x="2077" y="4153"/>
                    </a:lnTo>
                    <a:lnTo>
                      <a:pt x="1946" y="4148"/>
                    </a:lnTo>
                    <a:lnTo>
                      <a:pt x="1817" y="4138"/>
                    </a:lnTo>
                    <a:lnTo>
                      <a:pt x="1690" y="4117"/>
                    </a:lnTo>
                    <a:lnTo>
                      <a:pt x="1566" y="4090"/>
                    </a:lnTo>
                    <a:lnTo>
                      <a:pt x="1445" y="4056"/>
                    </a:lnTo>
                    <a:lnTo>
                      <a:pt x="1328" y="4013"/>
                    </a:lnTo>
                    <a:lnTo>
                      <a:pt x="1213" y="3965"/>
                    </a:lnTo>
                    <a:lnTo>
                      <a:pt x="1101" y="3909"/>
                    </a:lnTo>
                    <a:lnTo>
                      <a:pt x="994" y="3848"/>
                    </a:lnTo>
                    <a:lnTo>
                      <a:pt x="891" y="3781"/>
                    </a:lnTo>
                    <a:lnTo>
                      <a:pt x="793" y="3707"/>
                    </a:lnTo>
                    <a:lnTo>
                      <a:pt x="699" y="3629"/>
                    </a:lnTo>
                    <a:lnTo>
                      <a:pt x="608" y="3544"/>
                    </a:lnTo>
                    <a:lnTo>
                      <a:pt x="525" y="3455"/>
                    </a:lnTo>
                    <a:lnTo>
                      <a:pt x="446" y="3361"/>
                    </a:lnTo>
                    <a:lnTo>
                      <a:pt x="373" y="3262"/>
                    </a:lnTo>
                    <a:lnTo>
                      <a:pt x="305" y="3159"/>
                    </a:lnTo>
                    <a:lnTo>
                      <a:pt x="243" y="3052"/>
                    </a:lnTo>
                    <a:lnTo>
                      <a:pt x="189" y="2941"/>
                    </a:lnTo>
                    <a:lnTo>
                      <a:pt x="139" y="2826"/>
                    </a:lnTo>
                    <a:lnTo>
                      <a:pt x="98" y="2709"/>
                    </a:lnTo>
                    <a:lnTo>
                      <a:pt x="63" y="2587"/>
                    </a:lnTo>
                    <a:lnTo>
                      <a:pt x="36" y="2463"/>
                    </a:lnTo>
                    <a:lnTo>
                      <a:pt x="16" y="2337"/>
                    </a:lnTo>
                    <a:lnTo>
                      <a:pt x="4" y="2207"/>
                    </a:lnTo>
                    <a:lnTo>
                      <a:pt x="0" y="2076"/>
                    </a:lnTo>
                    <a:lnTo>
                      <a:pt x="4" y="1946"/>
                    </a:lnTo>
                    <a:lnTo>
                      <a:pt x="16" y="1816"/>
                    </a:lnTo>
                    <a:lnTo>
                      <a:pt x="36" y="1690"/>
                    </a:lnTo>
                    <a:lnTo>
                      <a:pt x="63" y="1565"/>
                    </a:lnTo>
                    <a:lnTo>
                      <a:pt x="98" y="1444"/>
                    </a:lnTo>
                    <a:lnTo>
                      <a:pt x="139" y="1326"/>
                    </a:lnTo>
                    <a:lnTo>
                      <a:pt x="189" y="1211"/>
                    </a:lnTo>
                    <a:lnTo>
                      <a:pt x="243" y="1101"/>
                    </a:lnTo>
                    <a:lnTo>
                      <a:pt x="305" y="994"/>
                    </a:lnTo>
                    <a:lnTo>
                      <a:pt x="373" y="890"/>
                    </a:lnTo>
                    <a:lnTo>
                      <a:pt x="446" y="792"/>
                    </a:lnTo>
                    <a:lnTo>
                      <a:pt x="525" y="697"/>
                    </a:lnTo>
                    <a:lnTo>
                      <a:pt x="608" y="608"/>
                    </a:lnTo>
                    <a:lnTo>
                      <a:pt x="699" y="524"/>
                    </a:lnTo>
                    <a:lnTo>
                      <a:pt x="793" y="446"/>
                    </a:lnTo>
                    <a:lnTo>
                      <a:pt x="891" y="372"/>
                    </a:lnTo>
                    <a:lnTo>
                      <a:pt x="994" y="305"/>
                    </a:lnTo>
                    <a:lnTo>
                      <a:pt x="1101" y="243"/>
                    </a:lnTo>
                    <a:lnTo>
                      <a:pt x="1213" y="187"/>
                    </a:lnTo>
                    <a:lnTo>
                      <a:pt x="1328" y="139"/>
                    </a:lnTo>
                    <a:lnTo>
                      <a:pt x="1445" y="97"/>
                    </a:lnTo>
                    <a:lnTo>
                      <a:pt x="1566" y="63"/>
                    </a:lnTo>
                    <a:lnTo>
                      <a:pt x="1690" y="35"/>
                    </a:lnTo>
                    <a:lnTo>
                      <a:pt x="1817" y="15"/>
                    </a:lnTo>
                    <a:lnTo>
                      <a:pt x="1946" y="4"/>
                    </a:lnTo>
                    <a:lnTo>
                      <a:pt x="2077" y="0"/>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endParaRPr lang="en-US"/>
              </a:p>
            </p:txBody>
          </p:sp>
          <p:sp>
            <p:nvSpPr>
              <p:cNvPr id="352" name="CustomShape 11"/>
              <p:cNvSpPr/>
              <p:nvPr/>
            </p:nvSpPr>
            <p:spPr>
              <a:xfrm rot="1035600">
                <a:off x="5331960" y="5466240"/>
                <a:ext cx="270000" cy="275400"/>
              </a:xfrm>
              <a:custGeom>
                <a:avLst/>
                <a:gdLst/>
                <a:ahLst/>
                <a:cxnLst/>
                <a:rect l="l" t="t" r="r" b="b"/>
                <a:pathLst>
                  <a:path w="1201" h="1226">
                    <a:moveTo>
                      <a:pt x="49" y="0"/>
                    </a:moveTo>
                    <a:lnTo>
                      <a:pt x="235" y="0"/>
                    </a:lnTo>
                    <a:lnTo>
                      <a:pt x="254" y="5"/>
                    </a:lnTo>
                    <a:lnTo>
                      <a:pt x="270" y="14"/>
                    </a:lnTo>
                    <a:lnTo>
                      <a:pt x="281" y="31"/>
                    </a:lnTo>
                    <a:lnTo>
                      <a:pt x="285" y="50"/>
                    </a:lnTo>
                    <a:lnTo>
                      <a:pt x="285" y="891"/>
                    </a:lnTo>
                    <a:lnTo>
                      <a:pt x="288" y="910"/>
                    </a:lnTo>
                    <a:lnTo>
                      <a:pt x="299" y="925"/>
                    </a:lnTo>
                    <a:lnTo>
                      <a:pt x="315" y="936"/>
                    </a:lnTo>
                    <a:lnTo>
                      <a:pt x="335" y="940"/>
                    </a:lnTo>
                    <a:lnTo>
                      <a:pt x="1152" y="940"/>
                    </a:lnTo>
                    <a:lnTo>
                      <a:pt x="1171" y="944"/>
                    </a:lnTo>
                    <a:lnTo>
                      <a:pt x="1186" y="953"/>
                    </a:lnTo>
                    <a:lnTo>
                      <a:pt x="1197" y="970"/>
                    </a:lnTo>
                    <a:lnTo>
                      <a:pt x="1201" y="989"/>
                    </a:lnTo>
                    <a:lnTo>
                      <a:pt x="1201" y="1175"/>
                    </a:lnTo>
                    <a:lnTo>
                      <a:pt x="1197" y="1196"/>
                    </a:lnTo>
                    <a:lnTo>
                      <a:pt x="1186" y="1211"/>
                    </a:lnTo>
                    <a:lnTo>
                      <a:pt x="1171" y="1222"/>
                    </a:lnTo>
                    <a:lnTo>
                      <a:pt x="1152" y="1226"/>
                    </a:lnTo>
                    <a:lnTo>
                      <a:pt x="49" y="1226"/>
                    </a:lnTo>
                    <a:lnTo>
                      <a:pt x="30" y="1222"/>
                    </a:lnTo>
                    <a:lnTo>
                      <a:pt x="13" y="1211"/>
                    </a:lnTo>
                    <a:lnTo>
                      <a:pt x="4" y="1196"/>
                    </a:lnTo>
                    <a:lnTo>
                      <a:pt x="0" y="1175"/>
                    </a:lnTo>
                    <a:lnTo>
                      <a:pt x="0" y="50"/>
                    </a:lnTo>
                    <a:lnTo>
                      <a:pt x="4" y="31"/>
                    </a:lnTo>
                    <a:lnTo>
                      <a:pt x="13" y="14"/>
                    </a:lnTo>
                    <a:lnTo>
                      <a:pt x="30" y="5"/>
                    </a:lnTo>
                    <a:lnTo>
                      <a:pt x="49" y="0"/>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endParaRPr lang="en-US"/>
              </a:p>
            </p:txBody>
          </p:sp>
        </p:grpSp>
      </p:grpSp>
      <p:sp>
        <p:nvSpPr>
          <p:cNvPr id="353" name="CustomShape 12"/>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54" name="CustomShape 13"/>
          <p:cNvSpPr/>
          <p:nvPr/>
        </p:nvSpPr>
        <p:spPr>
          <a:xfrm>
            <a:off x="241200" y="12384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Cycle</a:t>
            </a:r>
            <a:endParaRPr lang="fr-FR" sz="3600" b="0" strike="noStrike" spc="-1">
              <a:latin typeface="Arial"/>
            </a:endParaRPr>
          </a:p>
          <a:p>
            <a:pPr>
              <a:lnSpc>
                <a:spcPct val="100000"/>
              </a:lnSpc>
            </a:pPr>
            <a:r>
              <a:rPr lang="fr-FR" sz="3600" b="0" strike="noStrike" cap="all" spc="-1">
                <a:solidFill>
                  <a:srgbClr val="E46C0A"/>
                </a:solidFill>
                <a:latin typeface="Arial Black"/>
                <a:ea typeface="DejaVu Sans"/>
              </a:rPr>
              <a:t>BIOLOGIQUE</a:t>
            </a:r>
            <a:endParaRPr lang="fr-FR" sz="36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Group 1"/>
          <p:cNvGrpSpPr/>
          <p:nvPr/>
        </p:nvGrpSpPr>
        <p:grpSpPr>
          <a:xfrm>
            <a:off x="0" y="-104760"/>
            <a:ext cx="10691280" cy="7346880"/>
            <a:chOff x="0" y="-104760"/>
            <a:chExt cx="10691280" cy="7346880"/>
          </a:xfrm>
        </p:grpSpPr>
        <p:sp>
          <p:nvSpPr>
            <p:cNvPr id="356" name="CustomShape 2"/>
            <p:cNvSpPr/>
            <p:nvPr/>
          </p:nvSpPr>
          <p:spPr>
            <a:xfrm>
              <a:off x="0" y="-104760"/>
              <a:ext cx="161496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57" name="CustomShape 3"/>
            <p:cNvSpPr/>
            <p:nvPr/>
          </p:nvSpPr>
          <p:spPr>
            <a:xfrm>
              <a:off x="1615680" y="-104040"/>
              <a:ext cx="907560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358" name="CustomShape 4"/>
          <p:cNvSpPr/>
          <p:nvPr/>
        </p:nvSpPr>
        <p:spPr>
          <a:xfrm>
            <a:off x="9000" y="6527880"/>
            <a:ext cx="10682280" cy="10314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359" name="CustomShape 5"/>
          <p:cNvSpPr/>
          <p:nvPr/>
        </p:nvSpPr>
        <p:spPr>
          <a:xfrm>
            <a:off x="9000" y="6718320"/>
            <a:ext cx="10682640" cy="84132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360" name="CustomShape 6"/>
          <p:cNvSpPr/>
          <p:nvPr/>
        </p:nvSpPr>
        <p:spPr>
          <a:xfrm>
            <a:off x="8673840" y="5843520"/>
            <a:ext cx="1447200" cy="1447200"/>
          </a:xfrm>
          <a:prstGeom prst="ellipse">
            <a:avLst/>
          </a:prstGeom>
          <a:solidFill>
            <a:schemeClr val="bg1"/>
          </a:solidFill>
          <a:ln>
            <a:noFill/>
          </a:ln>
          <a:effectLst>
            <a:outerShdw blurRad="50800" dist="50100" dir="15754116"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361" name="Group 7"/>
          <p:cNvGrpSpPr/>
          <p:nvPr/>
        </p:nvGrpSpPr>
        <p:grpSpPr>
          <a:xfrm>
            <a:off x="8739360" y="6121800"/>
            <a:ext cx="1121400" cy="1120320"/>
            <a:chOff x="8739360" y="6121800"/>
            <a:chExt cx="1121400" cy="1120320"/>
          </a:xfrm>
        </p:grpSpPr>
        <p:sp>
          <p:nvSpPr>
            <p:cNvPr id="362" name="CustomShape 8"/>
            <p:cNvSpPr/>
            <p:nvPr/>
          </p:nvSpPr>
          <p:spPr>
            <a:xfrm>
              <a:off x="8739360" y="6121800"/>
              <a:ext cx="1121400" cy="112032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363" name="CustomShape 9"/>
            <p:cNvSpPr/>
            <p:nvPr/>
          </p:nvSpPr>
          <p:spPr>
            <a:xfrm>
              <a:off x="9210600" y="6292080"/>
              <a:ext cx="459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0" strike="noStrike" cap="all" spc="-1">
                  <a:solidFill>
                    <a:srgbClr val="F79646"/>
                  </a:solidFill>
                  <a:latin typeface="BD Cartoon Shout"/>
                  <a:ea typeface="DejaVu Sans"/>
                </a:rPr>
                <a:t>?</a:t>
              </a:r>
              <a:endParaRPr lang="fr-FR" sz="3600" b="0" strike="noStrike" spc="-1">
                <a:latin typeface="Arial"/>
              </a:endParaRPr>
            </a:p>
          </p:txBody>
        </p:sp>
      </p:grpSp>
      <p:sp>
        <p:nvSpPr>
          <p:cNvPr id="364" name="CustomShape 10"/>
          <p:cNvSpPr/>
          <p:nvPr/>
        </p:nvSpPr>
        <p:spPr>
          <a:xfrm>
            <a:off x="2908440" y="243000"/>
            <a:ext cx="6301080" cy="6301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65" name="CustomShape 11"/>
          <p:cNvSpPr/>
          <p:nvPr/>
        </p:nvSpPr>
        <p:spPr>
          <a:xfrm>
            <a:off x="241200" y="6876720"/>
            <a:ext cx="7428240" cy="3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900" b="0" strike="noStrike" spc="-1">
                <a:solidFill>
                  <a:srgbClr val="E46C0A"/>
                </a:solidFill>
                <a:latin typeface="Arial Black"/>
                <a:ea typeface="DejaVu Sans"/>
              </a:rPr>
              <a:t>Un phénomène complexe</a:t>
            </a:r>
            <a:endParaRPr lang="fr-FR" sz="1900" b="0" strike="noStrike" spc="-1">
              <a:latin typeface="Arial"/>
            </a:endParaRPr>
          </a:p>
        </p:txBody>
      </p:sp>
      <p:pic>
        <p:nvPicPr>
          <p:cNvPr id="20" name="Picture 19">
            <a:extLst>
              <a:ext uri="{FF2B5EF4-FFF2-40B4-BE49-F238E27FC236}">
                <a16:creationId xmlns:a16="http://schemas.microsoft.com/office/drawing/2014/main" id="{2AEA7858-4C80-4D19-B6DE-40D572429FD6}"/>
              </a:ext>
            </a:extLst>
          </p:cNvPr>
          <p:cNvPicPr>
            <a:picLocks noChangeAspect="1"/>
          </p:cNvPicPr>
          <p:nvPr/>
        </p:nvPicPr>
        <p:blipFill rotWithShape="1">
          <a:blip r:embed="rId4">
            <a:extLst>
              <a:ext uri="{28A0092B-C50C-407E-A947-70E740481C1C}">
                <a14:useLocalDpi xmlns:a14="http://schemas.microsoft.com/office/drawing/2010/main" val="0"/>
              </a:ext>
            </a:extLst>
          </a:blip>
          <a:srcRect l="3488" t="-13953" r="3488" b="934"/>
          <a:stretch/>
        </p:blipFill>
        <p:spPr>
          <a:xfrm>
            <a:off x="3019668" y="276309"/>
            <a:ext cx="6096000" cy="6172200"/>
          </a:xfrm>
          <a:prstGeom prst="ellipse">
            <a:avLst/>
          </a:prstGeom>
        </p:spPr>
      </p:pic>
      <p:sp>
        <p:nvSpPr>
          <p:cNvPr id="21" name="Rounded Rectangle 32">
            <a:extLst>
              <a:ext uri="{FF2B5EF4-FFF2-40B4-BE49-F238E27FC236}">
                <a16:creationId xmlns:a16="http://schemas.microsoft.com/office/drawing/2014/main" id="{66AA2484-9A4E-4019-856C-B484313E97C8}"/>
              </a:ext>
            </a:extLst>
          </p:cNvPr>
          <p:cNvSpPr/>
          <p:nvPr/>
        </p:nvSpPr>
        <p:spPr>
          <a:xfrm rot="554553">
            <a:off x="5883839" y="778234"/>
            <a:ext cx="3487461" cy="551606"/>
          </a:xfrm>
          <a:prstGeom prst="roundRect">
            <a:avLst/>
          </a:prstGeom>
          <a:solidFill>
            <a:srgbClr val="FFC000"/>
          </a:solidFill>
          <a:ln w="57150">
            <a:solidFill>
              <a:schemeClr val="bg1"/>
            </a:solidFill>
          </a:ln>
          <a:effectLst>
            <a:outerShdw dist="203200" dir="7140000"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ounded Rectangle 36">
            <a:extLst>
              <a:ext uri="{FF2B5EF4-FFF2-40B4-BE49-F238E27FC236}">
                <a16:creationId xmlns:a16="http://schemas.microsoft.com/office/drawing/2014/main" id="{D37D2A9D-D78B-4663-AFEE-ECF13D0734CE}"/>
              </a:ext>
            </a:extLst>
          </p:cNvPr>
          <p:cNvSpPr/>
          <p:nvPr/>
        </p:nvSpPr>
        <p:spPr>
          <a:xfrm rot="21089289">
            <a:off x="6328665" y="4910494"/>
            <a:ext cx="3487461" cy="551606"/>
          </a:xfrm>
          <a:prstGeom prst="roundRect">
            <a:avLst/>
          </a:prstGeom>
          <a:solidFill>
            <a:schemeClr val="accent2"/>
          </a:solidFill>
          <a:ln w="57150">
            <a:solidFill>
              <a:schemeClr val="bg1"/>
            </a:solidFill>
          </a:ln>
          <a:effectLst>
            <a:outerShdw dist="203200" dir="7140000"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12">
            <a:extLst>
              <a:ext uri="{FF2B5EF4-FFF2-40B4-BE49-F238E27FC236}">
                <a16:creationId xmlns:a16="http://schemas.microsoft.com/office/drawing/2014/main" id="{BE059D29-D483-4CB9-9365-9220F89280C0}"/>
              </a:ext>
            </a:extLst>
          </p:cNvPr>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4" name="CustomShape 13">
            <a:extLst>
              <a:ext uri="{FF2B5EF4-FFF2-40B4-BE49-F238E27FC236}">
                <a16:creationId xmlns:a16="http://schemas.microsoft.com/office/drawing/2014/main" id="{FDC521BE-7092-404B-815B-3E9399513B1D}"/>
              </a:ext>
            </a:extLst>
          </p:cNvPr>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La transmission</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VECTORIELLE</a:t>
            </a:r>
            <a:endParaRPr lang="fr-FR" sz="3600" b="0" strike="noStrike" spc="-1">
              <a:latin typeface="Arial"/>
            </a:endParaRPr>
          </a:p>
        </p:txBody>
      </p:sp>
      <p:sp>
        <p:nvSpPr>
          <p:cNvPr id="25" name="Rectangle 24">
            <a:extLst>
              <a:ext uri="{FF2B5EF4-FFF2-40B4-BE49-F238E27FC236}">
                <a16:creationId xmlns:a16="http://schemas.microsoft.com/office/drawing/2014/main" id="{EEC3E697-0D05-49EA-8FA9-AD884DA05FAF}"/>
              </a:ext>
            </a:extLst>
          </p:cNvPr>
          <p:cNvSpPr/>
          <p:nvPr/>
        </p:nvSpPr>
        <p:spPr>
          <a:xfrm rot="564140">
            <a:off x="5885554" y="831688"/>
            <a:ext cx="3482429" cy="461665"/>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Anesthésique local </a:t>
            </a:r>
            <a:endParaRPr lang="fr-FR" sz="3200" b="1"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88D2130-0FA0-4142-B1F9-DFF5A6C1E6AC}"/>
              </a:ext>
            </a:extLst>
          </p:cNvPr>
          <p:cNvSpPr/>
          <p:nvPr/>
        </p:nvSpPr>
        <p:spPr>
          <a:xfrm rot="21098876">
            <a:off x="6364141" y="4946571"/>
            <a:ext cx="3482429" cy="461665"/>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Anticoagulant</a:t>
            </a:r>
            <a:endParaRPr lang="fr-FR" sz="32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 name="Group 1"/>
          <p:cNvGrpSpPr/>
          <p:nvPr/>
        </p:nvGrpSpPr>
        <p:grpSpPr>
          <a:xfrm>
            <a:off x="0" y="336960"/>
            <a:ext cx="10692720" cy="6905520"/>
            <a:chOff x="0" y="336960"/>
            <a:chExt cx="10692720" cy="6905520"/>
          </a:xfrm>
        </p:grpSpPr>
        <p:sp>
          <p:nvSpPr>
            <p:cNvPr id="374" name="CustomShape 2"/>
            <p:cNvSpPr/>
            <p:nvPr/>
          </p:nvSpPr>
          <p:spPr>
            <a:xfrm>
              <a:off x="0" y="336960"/>
              <a:ext cx="1408320" cy="640620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75" name="CustomShape 3"/>
            <p:cNvSpPr/>
            <p:nvPr/>
          </p:nvSpPr>
          <p:spPr>
            <a:xfrm>
              <a:off x="1171080" y="337680"/>
              <a:ext cx="9521640" cy="69048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376" name="CustomShape 4"/>
          <p:cNvSpPr/>
          <p:nvPr/>
        </p:nvSpPr>
        <p:spPr>
          <a:xfrm>
            <a:off x="88920" y="657360"/>
            <a:ext cx="10514880" cy="638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77" name="CustomShape 5"/>
          <p:cNvSpPr/>
          <p:nvPr/>
        </p:nvSpPr>
        <p:spPr>
          <a:xfrm>
            <a:off x="9000" y="6527880"/>
            <a:ext cx="10682280" cy="10314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378" name="CustomShape 6"/>
          <p:cNvSpPr/>
          <p:nvPr/>
        </p:nvSpPr>
        <p:spPr>
          <a:xfrm>
            <a:off x="9000" y="6718320"/>
            <a:ext cx="10682640" cy="84132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379" name="CustomShape 7"/>
          <p:cNvSpPr/>
          <p:nvPr/>
        </p:nvSpPr>
        <p:spPr>
          <a:xfrm>
            <a:off x="7593120" y="6939720"/>
            <a:ext cx="10868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95959"/>
                </a:solidFill>
                <a:latin typeface="Arial Black"/>
                <a:ea typeface="DejaVu Sans"/>
              </a:rPr>
              <a:t>Source </a:t>
            </a:r>
            <a:endParaRPr lang="fr-FR" sz="1800" b="0" strike="noStrike" spc="-1">
              <a:latin typeface="Arial"/>
            </a:endParaRPr>
          </a:p>
        </p:txBody>
      </p:sp>
      <p:sp>
        <p:nvSpPr>
          <p:cNvPr id="380" name="CustomShape 8"/>
          <p:cNvSpPr/>
          <p:nvPr/>
        </p:nvSpPr>
        <p:spPr>
          <a:xfrm rot="21231000">
            <a:off x="-1934640" y="-473400"/>
            <a:ext cx="9564840" cy="214776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81" name="CustomShape 9"/>
          <p:cNvSpPr/>
          <p:nvPr/>
        </p:nvSpPr>
        <p:spPr>
          <a:xfrm>
            <a:off x="241200" y="47520"/>
            <a:ext cx="7547040" cy="11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La transmission vectorielle </a:t>
            </a:r>
            <a:br/>
            <a:r>
              <a:rPr lang="fr-FR" sz="3500" b="0" strike="noStrike" cap="all" spc="-1">
                <a:solidFill>
                  <a:srgbClr val="E46C0A"/>
                </a:solidFill>
                <a:latin typeface="Arial Black"/>
                <a:ea typeface="DejaVu Sans"/>
              </a:rPr>
              <a:t>un phénomène complexe</a:t>
            </a:r>
            <a:endParaRPr lang="fr-FR" sz="3500" b="0" strike="noStrike" spc="-1">
              <a:latin typeface="Arial"/>
            </a:endParaRPr>
          </a:p>
        </p:txBody>
      </p:sp>
      <p:pic>
        <p:nvPicPr>
          <p:cNvPr id="382" name="Picture 77"/>
          <p:cNvPicPr/>
          <p:nvPr/>
        </p:nvPicPr>
        <p:blipFill>
          <a:blip r:embed="rId4"/>
          <a:stretch/>
        </p:blipFill>
        <p:spPr>
          <a:xfrm>
            <a:off x="8680320" y="6689520"/>
            <a:ext cx="1694520" cy="971280"/>
          </a:xfrm>
          <a:prstGeom prst="rect">
            <a:avLst/>
          </a:prstGeom>
          <a:ln>
            <a:solidFill>
              <a:schemeClr val="bg1">
                <a:lumMod val="85000"/>
              </a:schemeClr>
            </a:solidFill>
          </a:ln>
          <a:effectLst>
            <a:outerShdw blurRad="177800" dist="50760" dir="5400000" sx="99000" sy="99000" algn="ctr" rotWithShape="0">
              <a:schemeClr val="tx1">
                <a:alpha val="23000"/>
              </a:schemeClr>
            </a:outerShdw>
          </a:effectLst>
        </p:spPr>
      </p:pic>
      <p:pic>
        <p:nvPicPr>
          <p:cNvPr id="383" name="Picture 45"/>
          <p:cNvPicPr/>
          <p:nvPr/>
        </p:nvPicPr>
        <p:blipFill>
          <a:blip r:embed="rId5"/>
          <a:srcRect l="61000" t="51333" r="5961"/>
          <a:stretch/>
        </p:blipFill>
        <p:spPr>
          <a:xfrm>
            <a:off x="6911280" y="1893600"/>
            <a:ext cx="1174320" cy="1153800"/>
          </a:xfrm>
          <a:prstGeom prst="rect">
            <a:avLst/>
          </a:prstGeom>
          <a:ln>
            <a:noFill/>
          </a:ln>
        </p:spPr>
      </p:pic>
      <p:pic>
        <p:nvPicPr>
          <p:cNvPr id="384" name="Picture 41"/>
          <p:cNvPicPr/>
          <p:nvPr/>
        </p:nvPicPr>
        <p:blipFill>
          <a:blip r:embed="rId6"/>
          <a:stretch/>
        </p:blipFill>
        <p:spPr>
          <a:xfrm>
            <a:off x="1612800" y="1724040"/>
            <a:ext cx="2036880" cy="4473000"/>
          </a:xfrm>
          <a:prstGeom prst="rect">
            <a:avLst/>
          </a:prstGeom>
          <a:ln>
            <a:noFill/>
          </a:ln>
        </p:spPr>
      </p:pic>
      <p:sp>
        <p:nvSpPr>
          <p:cNvPr id="385" name="CustomShape 10"/>
          <p:cNvSpPr/>
          <p:nvPr/>
        </p:nvSpPr>
        <p:spPr>
          <a:xfrm>
            <a:off x="-52200" y="2739600"/>
            <a:ext cx="206352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404040"/>
                </a:solidFill>
                <a:latin typeface="Arial"/>
                <a:ea typeface="DejaVu Sans"/>
              </a:rPr>
              <a:t>Moustique </a:t>
            </a:r>
            <a:br/>
            <a:r>
              <a:rPr lang="fr-FR" sz="1600" b="1" strike="noStrike" spc="-1">
                <a:solidFill>
                  <a:srgbClr val="404040"/>
                </a:solidFill>
                <a:latin typeface="Arial"/>
                <a:ea typeface="DejaVu Sans"/>
              </a:rPr>
              <a:t>sain</a:t>
            </a:r>
            <a:endParaRPr lang="fr-FR" sz="1600" b="0" strike="noStrike" spc="-1">
              <a:latin typeface="Arial"/>
            </a:endParaRPr>
          </a:p>
        </p:txBody>
      </p:sp>
      <p:pic>
        <p:nvPicPr>
          <p:cNvPr id="386" name="Picture 43"/>
          <p:cNvPicPr/>
          <p:nvPr/>
        </p:nvPicPr>
        <p:blipFill>
          <a:blip r:embed="rId7"/>
          <a:stretch/>
        </p:blipFill>
        <p:spPr>
          <a:xfrm>
            <a:off x="1840680" y="2399040"/>
            <a:ext cx="649800" cy="1774440"/>
          </a:xfrm>
          <a:prstGeom prst="rect">
            <a:avLst/>
          </a:prstGeom>
          <a:ln>
            <a:noFill/>
          </a:ln>
          <a:effectLst>
            <a:outerShdw blurRad="76200" dist="50760" dir="5400000" sx="99000" sy="99000" algn="ctr" rotWithShape="0">
              <a:schemeClr val="tx1">
                <a:alpha val="49000"/>
              </a:schemeClr>
            </a:outerShdw>
          </a:effectLst>
        </p:spPr>
      </p:pic>
      <p:sp>
        <p:nvSpPr>
          <p:cNvPr id="387" name="CustomShape 11"/>
          <p:cNvSpPr/>
          <p:nvPr/>
        </p:nvSpPr>
        <p:spPr>
          <a:xfrm>
            <a:off x="1079640" y="5686560"/>
            <a:ext cx="3031200" cy="840600"/>
          </a:xfrm>
          <a:prstGeom prst="rect">
            <a:avLst/>
          </a:prstGeom>
          <a:solidFill>
            <a:srgbClr val="FAC18C"/>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88" name="CustomShape 12"/>
          <p:cNvSpPr/>
          <p:nvPr/>
        </p:nvSpPr>
        <p:spPr>
          <a:xfrm>
            <a:off x="786600" y="5823000"/>
            <a:ext cx="3598920" cy="60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700" b="0" strike="noStrike" spc="-1">
                <a:solidFill>
                  <a:srgbClr val="404040"/>
                </a:solidFill>
                <a:latin typeface="Arial"/>
                <a:ea typeface="DejaVu Sans"/>
              </a:rPr>
              <a:t>Personne </a:t>
            </a:r>
            <a:r>
              <a:rPr lang="fr-FR" sz="1700" b="1" strike="noStrike" spc="-1">
                <a:solidFill>
                  <a:srgbClr val="404040"/>
                </a:solidFill>
                <a:latin typeface="Arial"/>
                <a:ea typeface="DejaVu Sans"/>
              </a:rPr>
              <a:t>malade virémique </a:t>
            </a:r>
            <a:br/>
            <a:r>
              <a:rPr lang="fr-FR" sz="1700" b="0" strike="noStrike" spc="-1">
                <a:solidFill>
                  <a:srgbClr val="404040"/>
                </a:solidFill>
                <a:latin typeface="Arial"/>
                <a:ea typeface="DejaVu Sans"/>
              </a:rPr>
              <a:t>5 à 7 jours</a:t>
            </a:r>
            <a:endParaRPr lang="fr-FR" sz="1700" b="0" strike="noStrike" spc="-1">
              <a:latin typeface="Arial"/>
            </a:endParaRPr>
          </a:p>
        </p:txBody>
      </p:sp>
      <p:pic>
        <p:nvPicPr>
          <p:cNvPr id="389" name="Picture 51"/>
          <p:cNvPicPr/>
          <p:nvPr/>
        </p:nvPicPr>
        <p:blipFill>
          <a:blip r:embed="rId8"/>
          <a:stretch/>
        </p:blipFill>
        <p:spPr>
          <a:xfrm>
            <a:off x="457920" y="1971000"/>
            <a:ext cx="1275480" cy="644040"/>
          </a:xfrm>
          <a:prstGeom prst="rect">
            <a:avLst/>
          </a:prstGeom>
          <a:ln>
            <a:noFill/>
          </a:ln>
        </p:spPr>
      </p:pic>
      <p:sp>
        <p:nvSpPr>
          <p:cNvPr id="390" name="CustomShape 13"/>
          <p:cNvSpPr/>
          <p:nvPr/>
        </p:nvSpPr>
        <p:spPr>
          <a:xfrm>
            <a:off x="175320" y="3683160"/>
            <a:ext cx="1649520" cy="304200"/>
          </a:xfrm>
          <a:prstGeom prst="rightArrow">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91" name="CustomShape 14"/>
          <p:cNvSpPr/>
          <p:nvPr/>
        </p:nvSpPr>
        <p:spPr>
          <a:xfrm>
            <a:off x="4203720" y="3683160"/>
            <a:ext cx="1494720" cy="304200"/>
          </a:xfrm>
          <a:prstGeom prst="rightArrow">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392" name="Picture 55"/>
          <p:cNvPicPr/>
          <p:nvPr/>
        </p:nvPicPr>
        <p:blipFill>
          <a:blip r:embed="rId9"/>
          <a:stretch/>
        </p:blipFill>
        <p:spPr>
          <a:xfrm>
            <a:off x="5559480" y="2381040"/>
            <a:ext cx="1708200" cy="3751560"/>
          </a:xfrm>
          <a:prstGeom prst="rect">
            <a:avLst/>
          </a:prstGeom>
          <a:ln>
            <a:noFill/>
          </a:ln>
        </p:spPr>
      </p:pic>
      <p:grpSp>
        <p:nvGrpSpPr>
          <p:cNvPr id="393" name="Group 15"/>
          <p:cNvGrpSpPr/>
          <p:nvPr/>
        </p:nvGrpSpPr>
        <p:grpSpPr>
          <a:xfrm>
            <a:off x="5423040" y="5667120"/>
            <a:ext cx="2084040" cy="840600"/>
            <a:chOff x="5423040" y="5667120"/>
            <a:chExt cx="2084040" cy="840600"/>
          </a:xfrm>
        </p:grpSpPr>
        <p:sp>
          <p:nvSpPr>
            <p:cNvPr id="394" name="CustomShape 16"/>
            <p:cNvSpPr/>
            <p:nvPr/>
          </p:nvSpPr>
          <p:spPr>
            <a:xfrm>
              <a:off x="5511600" y="5667120"/>
              <a:ext cx="1840680" cy="84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395" name="CustomShape 17"/>
            <p:cNvSpPr/>
            <p:nvPr/>
          </p:nvSpPr>
          <p:spPr>
            <a:xfrm>
              <a:off x="5423040" y="5898240"/>
              <a:ext cx="208404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700" b="0" strike="noStrike" spc="-1">
                  <a:solidFill>
                    <a:srgbClr val="404040"/>
                  </a:solidFill>
                  <a:latin typeface="Arial"/>
                  <a:ea typeface="DejaVu Sans"/>
                </a:rPr>
                <a:t>Personne </a:t>
              </a:r>
              <a:r>
                <a:rPr lang="fr-FR" sz="1700" b="1" strike="noStrike" spc="-1">
                  <a:solidFill>
                    <a:srgbClr val="404040"/>
                  </a:solidFill>
                  <a:latin typeface="Arial"/>
                  <a:ea typeface="DejaVu Sans"/>
                </a:rPr>
                <a:t>saine</a:t>
              </a:r>
              <a:endParaRPr lang="fr-FR" sz="1700" b="0" strike="noStrike" spc="-1">
                <a:latin typeface="Arial"/>
              </a:endParaRPr>
            </a:p>
          </p:txBody>
        </p:sp>
      </p:grpSp>
      <p:grpSp>
        <p:nvGrpSpPr>
          <p:cNvPr id="396" name="Group 18"/>
          <p:cNvGrpSpPr/>
          <p:nvPr/>
        </p:nvGrpSpPr>
        <p:grpSpPr>
          <a:xfrm>
            <a:off x="4547160" y="1269360"/>
            <a:ext cx="1828080" cy="1578600"/>
            <a:chOff x="4547160" y="1269360"/>
            <a:chExt cx="1828080" cy="1578600"/>
          </a:xfrm>
        </p:grpSpPr>
        <p:sp>
          <p:nvSpPr>
            <p:cNvPr id="397" name="CustomShape 19"/>
            <p:cNvSpPr/>
            <p:nvPr/>
          </p:nvSpPr>
          <p:spPr>
            <a:xfrm>
              <a:off x="4547160" y="1269360"/>
              <a:ext cx="1828080" cy="1578600"/>
            </a:xfrm>
            <a:prstGeom prst="irregularSeal1">
              <a:avLst/>
            </a:prstGeom>
            <a:solidFill>
              <a:schemeClr val="accent2">
                <a:lumMod val="20000"/>
                <a:lumOff val="80000"/>
              </a:schemeClr>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398" name="Picture 61"/>
            <p:cNvPicPr/>
            <p:nvPr/>
          </p:nvPicPr>
          <p:blipFill>
            <a:blip r:embed="rId8"/>
            <a:stretch/>
          </p:blipFill>
          <p:spPr>
            <a:xfrm>
              <a:off x="4868640" y="1725120"/>
              <a:ext cx="1275480" cy="644040"/>
            </a:xfrm>
            <a:prstGeom prst="rect">
              <a:avLst/>
            </a:prstGeom>
            <a:ln>
              <a:noFill/>
            </a:ln>
          </p:spPr>
        </p:pic>
      </p:grpSp>
      <p:sp>
        <p:nvSpPr>
          <p:cNvPr id="399" name="CustomShape 20"/>
          <p:cNvSpPr/>
          <p:nvPr/>
        </p:nvSpPr>
        <p:spPr>
          <a:xfrm>
            <a:off x="4422240" y="2782800"/>
            <a:ext cx="206352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404040"/>
                </a:solidFill>
                <a:latin typeface="Arial"/>
                <a:ea typeface="DejaVu Sans"/>
              </a:rPr>
              <a:t>Moustique </a:t>
            </a:r>
            <a:br/>
            <a:r>
              <a:rPr lang="fr-FR" sz="1600" b="1" strike="noStrike" spc="-1">
                <a:solidFill>
                  <a:srgbClr val="404040"/>
                </a:solidFill>
                <a:latin typeface="Arial"/>
                <a:ea typeface="DejaVu Sans"/>
              </a:rPr>
              <a:t>vecteur</a:t>
            </a:r>
            <a:endParaRPr lang="fr-FR" sz="1600" b="0" strike="noStrike" spc="-1">
              <a:latin typeface="Arial"/>
            </a:endParaRPr>
          </a:p>
        </p:txBody>
      </p:sp>
      <p:sp>
        <p:nvSpPr>
          <p:cNvPr id="400" name="CustomShape 21"/>
          <p:cNvSpPr/>
          <p:nvPr/>
        </p:nvSpPr>
        <p:spPr>
          <a:xfrm>
            <a:off x="2984400" y="1811160"/>
            <a:ext cx="501840" cy="71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01" name="CustomShape 22"/>
          <p:cNvSpPr/>
          <p:nvPr/>
        </p:nvSpPr>
        <p:spPr>
          <a:xfrm>
            <a:off x="4203720" y="3990960"/>
            <a:ext cx="149472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C00000"/>
                </a:solidFill>
                <a:latin typeface="Arial"/>
                <a:ea typeface="DejaVu Sans"/>
              </a:rPr>
              <a:t>7 jours</a:t>
            </a:r>
            <a:endParaRPr lang="fr-FR" sz="2000" b="0" strike="noStrike" spc="-1">
              <a:latin typeface="Arial"/>
            </a:endParaRPr>
          </a:p>
          <a:p>
            <a:pPr algn="ctr">
              <a:lnSpc>
                <a:spcPct val="100000"/>
              </a:lnSpc>
            </a:pPr>
            <a:r>
              <a:rPr lang="fr-FR" sz="2000" b="1" strike="noStrike" spc="-1">
                <a:solidFill>
                  <a:srgbClr val="C00000"/>
                </a:solidFill>
                <a:latin typeface="Arial"/>
                <a:ea typeface="DejaVu Sans"/>
              </a:rPr>
              <a:t>environ</a:t>
            </a:r>
            <a:endParaRPr lang="fr-FR" sz="2000" b="0" strike="noStrike" spc="-1">
              <a:latin typeface="Arial"/>
            </a:endParaRPr>
          </a:p>
        </p:txBody>
      </p:sp>
      <p:sp>
        <p:nvSpPr>
          <p:cNvPr id="402" name="CustomShape 23"/>
          <p:cNvSpPr/>
          <p:nvPr/>
        </p:nvSpPr>
        <p:spPr>
          <a:xfrm>
            <a:off x="7099200" y="3692160"/>
            <a:ext cx="1494720" cy="304200"/>
          </a:xfrm>
          <a:prstGeom prst="rightArrow">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03" name="CustomShape 24"/>
          <p:cNvSpPr/>
          <p:nvPr/>
        </p:nvSpPr>
        <p:spPr>
          <a:xfrm>
            <a:off x="7099200" y="3983400"/>
            <a:ext cx="149472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C00000"/>
                </a:solidFill>
                <a:latin typeface="Arial"/>
                <a:ea typeface="DejaVu Sans"/>
              </a:rPr>
              <a:t>Incubation</a:t>
            </a:r>
            <a:endParaRPr lang="fr-FR" sz="2000" b="0" strike="noStrike" spc="-1">
              <a:latin typeface="Arial"/>
            </a:endParaRPr>
          </a:p>
          <a:p>
            <a:pPr algn="ctr">
              <a:lnSpc>
                <a:spcPct val="100000"/>
              </a:lnSpc>
            </a:pPr>
            <a:r>
              <a:rPr lang="fr-FR" sz="2000" b="1" strike="noStrike" spc="-1">
                <a:solidFill>
                  <a:srgbClr val="C00000"/>
                </a:solidFill>
                <a:latin typeface="Arial"/>
                <a:ea typeface="DejaVu Sans"/>
              </a:rPr>
              <a:t>4 à 7 jours</a:t>
            </a:r>
            <a:endParaRPr lang="fr-FR" sz="2000" b="0" strike="noStrike" spc="-1">
              <a:latin typeface="Arial"/>
            </a:endParaRPr>
          </a:p>
        </p:txBody>
      </p:sp>
      <p:pic>
        <p:nvPicPr>
          <p:cNvPr id="404" name="Picture 71"/>
          <p:cNvPicPr/>
          <p:nvPr/>
        </p:nvPicPr>
        <p:blipFill>
          <a:blip r:embed="rId10"/>
          <a:stretch/>
        </p:blipFill>
        <p:spPr>
          <a:xfrm>
            <a:off x="8361360" y="1706760"/>
            <a:ext cx="2095920" cy="4602600"/>
          </a:xfrm>
          <a:prstGeom prst="rect">
            <a:avLst/>
          </a:prstGeom>
          <a:ln>
            <a:noFill/>
          </a:ln>
        </p:spPr>
      </p:pic>
      <p:sp>
        <p:nvSpPr>
          <p:cNvPr id="405" name="CustomShape 25"/>
          <p:cNvSpPr/>
          <p:nvPr/>
        </p:nvSpPr>
        <p:spPr>
          <a:xfrm>
            <a:off x="8198280" y="5639040"/>
            <a:ext cx="2259000" cy="840600"/>
          </a:xfrm>
          <a:prstGeom prst="rect">
            <a:avLst/>
          </a:prstGeom>
          <a:solidFill>
            <a:srgbClr val="FAC18C"/>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06" name="CustomShape 26"/>
          <p:cNvSpPr/>
          <p:nvPr/>
        </p:nvSpPr>
        <p:spPr>
          <a:xfrm>
            <a:off x="8136720" y="5739120"/>
            <a:ext cx="2392560" cy="59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700" b="0" strike="noStrike" spc="-1">
                <a:solidFill>
                  <a:srgbClr val="404040"/>
                </a:solidFill>
                <a:latin typeface="Arial"/>
                <a:ea typeface="DejaVu Sans"/>
              </a:rPr>
              <a:t>Début des </a:t>
            </a:r>
            <a:r>
              <a:rPr lang="fr-FR" sz="1600" b="1" strike="noStrike" spc="-1">
                <a:solidFill>
                  <a:srgbClr val="404040"/>
                </a:solidFill>
                <a:latin typeface="Arial"/>
                <a:ea typeface="DejaVu Sans"/>
              </a:rPr>
              <a:t>symptômes virémie 5 à 7 jours</a:t>
            </a:r>
            <a:endParaRPr lang="fr-FR" sz="1600" b="0" strike="noStrike" spc="-1">
              <a:latin typeface="Arial"/>
            </a:endParaRPr>
          </a:p>
        </p:txBody>
      </p:sp>
      <p:grpSp>
        <p:nvGrpSpPr>
          <p:cNvPr id="407" name="Group 27"/>
          <p:cNvGrpSpPr/>
          <p:nvPr/>
        </p:nvGrpSpPr>
        <p:grpSpPr>
          <a:xfrm>
            <a:off x="6430320" y="2755440"/>
            <a:ext cx="1528560" cy="891360"/>
            <a:chOff x="6430320" y="2755440"/>
            <a:chExt cx="1528560" cy="891360"/>
          </a:xfrm>
        </p:grpSpPr>
        <p:sp>
          <p:nvSpPr>
            <p:cNvPr id="408" name="CustomShape 28"/>
            <p:cNvSpPr/>
            <p:nvPr/>
          </p:nvSpPr>
          <p:spPr>
            <a:xfrm>
              <a:off x="6748920" y="2755440"/>
              <a:ext cx="891360" cy="891360"/>
            </a:xfrm>
            <a:prstGeom prst="wedgeEllipseCallout">
              <a:avLst>
                <a:gd name="adj1" fmla="val -45867"/>
                <a:gd name="adj2" fmla="val 64884"/>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09" name="CustomShape 29"/>
            <p:cNvSpPr/>
            <p:nvPr/>
          </p:nvSpPr>
          <p:spPr>
            <a:xfrm>
              <a:off x="6430320" y="3024720"/>
              <a:ext cx="152856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700" b="1" strike="noStrike" spc="-1">
                  <a:solidFill>
                    <a:srgbClr val="FFFFFF"/>
                  </a:solidFill>
                  <a:latin typeface="Arial"/>
                  <a:ea typeface="DejaVu Sans"/>
                </a:rPr>
                <a:t>Piqûre</a:t>
              </a:r>
              <a:endParaRPr lang="fr-FR" sz="1700" b="0" strike="noStrike" spc="-1">
                <a:latin typeface="Arial"/>
              </a:endParaRPr>
            </a:p>
          </p:txBody>
        </p:sp>
      </p:grpSp>
      <p:pic>
        <p:nvPicPr>
          <p:cNvPr id="410" name="Picture 85"/>
          <p:cNvPicPr/>
          <p:nvPr/>
        </p:nvPicPr>
        <p:blipFill>
          <a:blip r:embed="rId5"/>
          <a:srcRect l="61000" t="51333" r="5961"/>
          <a:stretch/>
        </p:blipFill>
        <p:spPr>
          <a:xfrm>
            <a:off x="3105000" y="1731240"/>
            <a:ext cx="1174320" cy="1153800"/>
          </a:xfrm>
          <a:prstGeom prst="rect">
            <a:avLst/>
          </a:prstGeom>
          <a:ln>
            <a:noFill/>
          </a:ln>
        </p:spPr>
      </p:pic>
      <p:sp>
        <p:nvSpPr>
          <p:cNvPr id="411" name="CustomShape 30"/>
          <p:cNvSpPr/>
          <p:nvPr/>
        </p:nvSpPr>
        <p:spPr>
          <a:xfrm>
            <a:off x="3219480" y="2737800"/>
            <a:ext cx="891360" cy="891360"/>
          </a:xfrm>
          <a:prstGeom prst="wedgeEllipseCallout">
            <a:avLst>
              <a:gd name="adj1" fmla="val -45867"/>
              <a:gd name="adj2" fmla="val 64884"/>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12" name="CustomShape 31"/>
          <p:cNvSpPr/>
          <p:nvPr/>
        </p:nvSpPr>
        <p:spPr>
          <a:xfrm>
            <a:off x="2900880" y="3007080"/>
            <a:ext cx="152856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700" b="1" strike="noStrike" spc="-1">
                <a:solidFill>
                  <a:srgbClr val="FFFFFF"/>
                </a:solidFill>
                <a:latin typeface="Arial"/>
                <a:ea typeface="DejaVu Sans"/>
              </a:rPr>
              <a:t>Piqûre</a:t>
            </a:r>
            <a:endParaRPr lang="fr-FR" sz="17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3" name="Group 1"/>
          <p:cNvGrpSpPr/>
          <p:nvPr/>
        </p:nvGrpSpPr>
        <p:grpSpPr>
          <a:xfrm>
            <a:off x="276120" y="336960"/>
            <a:ext cx="10107720" cy="6905520"/>
            <a:chOff x="276120" y="336960"/>
            <a:chExt cx="10107720" cy="6905520"/>
          </a:xfrm>
        </p:grpSpPr>
        <p:sp>
          <p:nvSpPr>
            <p:cNvPr id="414" name="CustomShape 2"/>
            <p:cNvSpPr/>
            <p:nvPr/>
          </p:nvSpPr>
          <p:spPr>
            <a:xfrm>
              <a:off x="276120" y="336960"/>
              <a:ext cx="1331280" cy="640620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15" name="CustomShape 3"/>
            <p:cNvSpPr/>
            <p:nvPr/>
          </p:nvSpPr>
          <p:spPr>
            <a:xfrm>
              <a:off x="1612800" y="337680"/>
              <a:ext cx="8771040" cy="69048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pic>
        <p:nvPicPr>
          <p:cNvPr id="416" name="Picture 5"/>
          <p:cNvPicPr/>
          <p:nvPr/>
        </p:nvPicPr>
        <p:blipFill>
          <a:blip r:embed="rId3"/>
          <a:stretch/>
        </p:blipFill>
        <p:spPr>
          <a:xfrm>
            <a:off x="956880" y="-5040"/>
            <a:ext cx="5699160" cy="8065440"/>
          </a:xfrm>
          <a:prstGeom prst="rect">
            <a:avLst/>
          </a:prstGeom>
          <a:ln>
            <a:noFill/>
          </a:ln>
          <a:effectLst>
            <a:outerShdw dist="228600" dir="5400000" algn="ctr" rotWithShape="0">
              <a:schemeClr val="tx1">
                <a:alpha val="12000"/>
              </a:schemeClr>
            </a:outerShdw>
          </a:effectLst>
        </p:spPr>
      </p:pic>
      <p:sp>
        <p:nvSpPr>
          <p:cNvPr id="417" name="CustomShape 4"/>
          <p:cNvSpPr/>
          <p:nvPr/>
        </p:nvSpPr>
        <p:spPr>
          <a:xfrm>
            <a:off x="2041560" y="4681440"/>
            <a:ext cx="1568880" cy="156744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418" name="CustomShape 5"/>
          <p:cNvSpPr/>
          <p:nvPr/>
        </p:nvSpPr>
        <p:spPr>
          <a:xfrm>
            <a:off x="2700360" y="4919760"/>
            <a:ext cx="6426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800" b="0" strike="noStrike" cap="all" spc="-1">
                <a:solidFill>
                  <a:srgbClr val="F79646"/>
                </a:solidFill>
                <a:latin typeface="BD Cartoon Shout"/>
                <a:ea typeface="DejaVu Sans"/>
              </a:rPr>
              <a:t>?</a:t>
            </a:r>
            <a:endParaRPr lang="fr-FR" sz="4800" b="0" strike="noStrike" spc="-1">
              <a:latin typeface="Arial"/>
            </a:endParaRPr>
          </a:p>
        </p:txBody>
      </p:sp>
      <p:sp>
        <p:nvSpPr>
          <p:cNvPr id="419" name="CustomShape 6"/>
          <p:cNvSpPr/>
          <p:nvPr/>
        </p:nvSpPr>
        <p:spPr>
          <a:xfrm>
            <a:off x="9000" y="6527880"/>
            <a:ext cx="10682280" cy="103140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420" name="CustomShape 7"/>
          <p:cNvSpPr/>
          <p:nvPr/>
        </p:nvSpPr>
        <p:spPr>
          <a:xfrm>
            <a:off x="9000" y="6718320"/>
            <a:ext cx="10682640" cy="84132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421" name="CustomShape 8"/>
          <p:cNvSpPr/>
          <p:nvPr/>
        </p:nvSpPr>
        <p:spPr>
          <a:xfrm>
            <a:off x="241200" y="6970320"/>
            <a:ext cx="8838360" cy="3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900" b="0" strike="noStrike" spc="-1">
                <a:solidFill>
                  <a:srgbClr val="E75E07"/>
                </a:solidFill>
                <a:latin typeface="Arial Black"/>
                <a:ea typeface="DejaVu Sans"/>
              </a:rPr>
              <a:t>Le chikungunya, la dengue et le Zika en France métropolitaine</a:t>
            </a:r>
            <a:endParaRPr lang="fr-FR" sz="1900" b="0" strike="noStrike" spc="-1">
              <a:latin typeface="Arial"/>
            </a:endParaRPr>
          </a:p>
        </p:txBody>
      </p:sp>
      <p:pic>
        <p:nvPicPr>
          <p:cNvPr id="422" name="Picture 3"/>
          <p:cNvPicPr/>
          <p:nvPr/>
        </p:nvPicPr>
        <p:blipFill>
          <a:blip r:embed="rId5"/>
          <a:stretch/>
        </p:blipFill>
        <p:spPr>
          <a:xfrm>
            <a:off x="878400" y="39600"/>
            <a:ext cx="10057680" cy="6285960"/>
          </a:xfrm>
          <a:prstGeom prst="rect">
            <a:avLst/>
          </a:prstGeom>
          <a:ln>
            <a:noFill/>
          </a:ln>
        </p:spPr>
      </p:pic>
      <p:grpSp>
        <p:nvGrpSpPr>
          <p:cNvPr id="423" name="Group 9"/>
          <p:cNvGrpSpPr/>
          <p:nvPr/>
        </p:nvGrpSpPr>
        <p:grpSpPr>
          <a:xfrm>
            <a:off x="100080" y="878400"/>
            <a:ext cx="5622120" cy="1167840"/>
            <a:chOff x="100080" y="878400"/>
            <a:chExt cx="5622120" cy="1167840"/>
          </a:xfrm>
        </p:grpSpPr>
        <p:sp>
          <p:nvSpPr>
            <p:cNvPr id="424" name="CustomShape 10"/>
            <p:cNvSpPr/>
            <p:nvPr/>
          </p:nvSpPr>
          <p:spPr>
            <a:xfrm rot="21264600">
              <a:off x="595080" y="1118160"/>
              <a:ext cx="4656240" cy="702720"/>
            </a:xfrm>
            <a:prstGeom prst="roundRect">
              <a:avLst>
                <a:gd name="adj" fmla="val 16667"/>
              </a:avLst>
            </a:prstGeom>
            <a:solidFill>
              <a:schemeClr val="accent3"/>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25" name="CustomShape 11"/>
            <p:cNvSpPr/>
            <p:nvPr/>
          </p:nvSpPr>
          <p:spPr>
            <a:xfrm rot="21232800">
              <a:off x="112320" y="1175040"/>
              <a:ext cx="5597280" cy="53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900" b="0" strike="noStrike" spc="-1">
                  <a:solidFill>
                    <a:srgbClr val="FFFFFF"/>
                  </a:solidFill>
                  <a:latin typeface="Androgyne"/>
                  <a:ea typeface="DejaVu Sans"/>
                </a:rPr>
                <a:t>En France métropolitaine</a:t>
              </a:r>
              <a:endParaRPr lang="fr-FR" sz="2900" b="0" strike="noStrike" spc="-1">
                <a:latin typeface="Arial"/>
              </a:endParaRPr>
            </a:p>
          </p:txBody>
        </p:sp>
      </p:grpSp>
      <p:sp>
        <p:nvSpPr>
          <p:cNvPr id="426" name="CustomShape 12"/>
          <p:cNvSpPr/>
          <p:nvPr/>
        </p:nvSpPr>
        <p:spPr>
          <a:xfrm>
            <a:off x="6405120" y="561240"/>
            <a:ext cx="22298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cap="all" spc="-1">
                <a:solidFill>
                  <a:srgbClr val="F29100"/>
                </a:solidFill>
                <a:latin typeface="Arial Black"/>
                <a:ea typeface="DejaVu Sans"/>
              </a:rPr>
              <a:t>La Dengue</a:t>
            </a:r>
            <a:endParaRPr lang="fr-FR" sz="2400" b="0" strike="noStrike" spc="-1">
              <a:latin typeface="Arial"/>
            </a:endParaRPr>
          </a:p>
        </p:txBody>
      </p:sp>
      <p:sp>
        <p:nvSpPr>
          <p:cNvPr id="427" name="CustomShape 13"/>
          <p:cNvSpPr/>
          <p:nvPr/>
        </p:nvSpPr>
        <p:spPr>
          <a:xfrm>
            <a:off x="2582640" y="3486960"/>
            <a:ext cx="22298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cap="all" spc="-1">
                <a:solidFill>
                  <a:srgbClr val="C0504D"/>
                </a:solidFill>
                <a:latin typeface="Arial Black"/>
                <a:ea typeface="DejaVu Sans"/>
              </a:rPr>
              <a:t>ZIKA</a:t>
            </a:r>
            <a:endParaRPr lang="fr-FR" sz="2400" b="0" strike="noStrike" spc="-1">
              <a:latin typeface="Arial"/>
            </a:endParaRPr>
          </a:p>
        </p:txBody>
      </p:sp>
      <p:sp>
        <p:nvSpPr>
          <p:cNvPr id="428" name="CustomShape 14"/>
          <p:cNvSpPr/>
          <p:nvPr/>
        </p:nvSpPr>
        <p:spPr>
          <a:xfrm>
            <a:off x="7259040" y="3500280"/>
            <a:ext cx="29750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cap="all" spc="-1">
                <a:solidFill>
                  <a:srgbClr val="00B0F0"/>
                </a:solidFill>
                <a:latin typeface="Arial Black"/>
                <a:ea typeface="DejaVu Sans"/>
              </a:rPr>
              <a:t>CHIKUNGUNYA</a:t>
            </a:r>
            <a:endParaRPr lang="fr-FR" sz="2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
          <p:cNvGrpSpPr/>
          <p:nvPr/>
        </p:nvGrpSpPr>
        <p:grpSpPr>
          <a:xfrm>
            <a:off x="0" y="-104760"/>
            <a:ext cx="10692360" cy="7347240"/>
            <a:chOff x="0" y="-104760"/>
            <a:chExt cx="10692360" cy="7347240"/>
          </a:xfrm>
        </p:grpSpPr>
        <p:sp>
          <p:nvSpPr>
            <p:cNvPr id="66" name="CustomShape 2"/>
            <p:cNvSpPr/>
            <p:nvPr/>
          </p:nvSpPr>
          <p:spPr>
            <a:xfrm>
              <a:off x="0" y="-104760"/>
              <a:ext cx="162360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7" name="CustomShape 3"/>
            <p:cNvSpPr/>
            <p:nvPr/>
          </p:nvSpPr>
          <p:spPr>
            <a:xfrm>
              <a:off x="1629000" y="0"/>
              <a:ext cx="9063360" cy="724248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68" name="CustomShape 4"/>
          <p:cNvSpPr/>
          <p:nvPr/>
        </p:nvSpPr>
        <p:spPr>
          <a:xfrm>
            <a:off x="9000" y="6527880"/>
            <a:ext cx="10682280" cy="10314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69" name="CustomShape 5"/>
          <p:cNvSpPr/>
          <p:nvPr/>
        </p:nvSpPr>
        <p:spPr>
          <a:xfrm>
            <a:off x="9000" y="6718320"/>
            <a:ext cx="10682640" cy="84132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70" name="CustomShape 6"/>
          <p:cNvSpPr/>
          <p:nvPr/>
        </p:nvSpPr>
        <p:spPr>
          <a:xfrm>
            <a:off x="765000" y="428760"/>
            <a:ext cx="9162720" cy="605016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1" name="CustomShape 7"/>
          <p:cNvSpPr/>
          <p:nvPr/>
        </p:nvSpPr>
        <p:spPr>
          <a:xfrm rot="21231000">
            <a:off x="-1958040" y="-638280"/>
            <a:ext cx="596556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2" name="CustomShape 8"/>
          <p:cNvSpPr/>
          <p:nvPr/>
        </p:nvSpPr>
        <p:spPr>
          <a:xfrm>
            <a:off x="292320" y="657360"/>
            <a:ext cx="63781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cap="all" spc="-1">
                <a:solidFill>
                  <a:srgbClr val="F79646"/>
                </a:solidFill>
                <a:latin typeface="Arial Black"/>
                <a:ea typeface="DejaVu Sans"/>
              </a:rPr>
              <a:t>Définitions</a:t>
            </a:r>
            <a:endParaRPr lang="fr-FR" sz="3600" b="0" strike="noStrike" spc="-1">
              <a:latin typeface="Arial"/>
            </a:endParaRPr>
          </a:p>
        </p:txBody>
      </p:sp>
      <p:grpSp>
        <p:nvGrpSpPr>
          <p:cNvPr id="73" name="Group 9"/>
          <p:cNvGrpSpPr/>
          <p:nvPr/>
        </p:nvGrpSpPr>
        <p:grpSpPr>
          <a:xfrm>
            <a:off x="8554680" y="197640"/>
            <a:ext cx="1447200" cy="1447200"/>
            <a:chOff x="8554680" y="197640"/>
            <a:chExt cx="1447200" cy="1447200"/>
          </a:xfrm>
        </p:grpSpPr>
        <p:sp>
          <p:nvSpPr>
            <p:cNvPr id="74" name="CustomShape 10"/>
            <p:cNvSpPr/>
            <p:nvPr/>
          </p:nvSpPr>
          <p:spPr>
            <a:xfrm>
              <a:off x="8554680" y="197640"/>
              <a:ext cx="1447200" cy="1447200"/>
            </a:xfrm>
            <a:prstGeom prst="ellipse">
              <a:avLst/>
            </a:prstGeom>
            <a:solidFill>
              <a:schemeClr val="bg1"/>
            </a:solidFill>
            <a:ln>
              <a:noFill/>
            </a:ln>
            <a:effectLst>
              <a:outerShdw blurRad="50800" dist="50100" dir="15754116"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75" name="Group 11"/>
            <p:cNvGrpSpPr/>
            <p:nvPr/>
          </p:nvGrpSpPr>
          <p:grpSpPr>
            <a:xfrm>
              <a:off x="8620200" y="475920"/>
              <a:ext cx="1121400" cy="1120320"/>
              <a:chOff x="8620200" y="475920"/>
              <a:chExt cx="1121400" cy="1120320"/>
            </a:xfrm>
          </p:grpSpPr>
          <p:sp>
            <p:nvSpPr>
              <p:cNvPr id="76" name="CustomShape 12"/>
              <p:cNvSpPr/>
              <p:nvPr/>
            </p:nvSpPr>
            <p:spPr>
              <a:xfrm>
                <a:off x="8620200" y="475920"/>
                <a:ext cx="1121400" cy="112032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77" name="CustomShape 13"/>
              <p:cNvSpPr/>
              <p:nvPr/>
            </p:nvSpPr>
            <p:spPr>
              <a:xfrm>
                <a:off x="9091440" y="645840"/>
                <a:ext cx="459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0" strike="noStrike" cap="all" spc="-1">
                    <a:solidFill>
                      <a:srgbClr val="F79646"/>
                    </a:solidFill>
                    <a:latin typeface="BD Cartoon Shout"/>
                    <a:ea typeface="DejaVu Sans"/>
                  </a:rPr>
                  <a:t>?</a:t>
                </a:r>
                <a:endParaRPr lang="fr-FR" sz="3600" b="0" strike="noStrike" spc="-1">
                  <a:latin typeface="Arial"/>
                </a:endParaRPr>
              </a:p>
            </p:txBody>
          </p:sp>
        </p:grpSp>
      </p:grpSp>
      <p:sp>
        <p:nvSpPr>
          <p:cNvPr id="78" name="CustomShape 14"/>
          <p:cNvSpPr/>
          <p:nvPr/>
        </p:nvSpPr>
        <p:spPr>
          <a:xfrm>
            <a:off x="1468080" y="1740600"/>
            <a:ext cx="7944840" cy="127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600" b="0" strike="noStrike" spc="-1">
                <a:solidFill>
                  <a:srgbClr val="404040"/>
                </a:solidFill>
                <a:latin typeface="Arial"/>
                <a:ea typeface="DejaVu Sans"/>
              </a:rPr>
              <a:t>Entomologie médicale : </a:t>
            </a:r>
            <a:r>
              <a:rPr lang="fr-FR" sz="2600" b="0" strike="noStrike" spc="-1">
                <a:solidFill>
                  <a:srgbClr val="404040"/>
                </a:solidFill>
                <a:latin typeface="Arial Black"/>
                <a:ea typeface="DejaVu Sans"/>
              </a:rPr>
              <a:t>étude des arthropodes qui ont un intérêt en santé humaine et / ou animale</a:t>
            </a:r>
            <a:endParaRPr lang="fr-FR" sz="2600" b="0" strike="noStrike" spc="-1">
              <a:latin typeface="Arial"/>
            </a:endParaRPr>
          </a:p>
        </p:txBody>
      </p:sp>
      <p:sp>
        <p:nvSpPr>
          <p:cNvPr id="79" name="CustomShape 15"/>
          <p:cNvSpPr/>
          <p:nvPr/>
        </p:nvSpPr>
        <p:spPr>
          <a:xfrm>
            <a:off x="1507320" y="3171960"/>
            <a:ext cx="8353440" cy="237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600" b="0" strike="noStrike" cap="all" spc="-1">
                <a:solidFill>
                  <a:srgbClr val="404040"/>
                </a:solidFill>
                <a:latin typeface="Arial Black"/>
                <a:ea typeface="DejaVu Sans"/>
              </a:rPr>
              <a:t>Arthropode : </a:t>
            </a:r>
            <a:r>
              <a:rPr lang="fr-FR" sz="2600" b="0" strike="noStrike" spc="-1">
                <a:solidFill>
                  <a:srgbClr val="404040"/>
                </a:solidFill>
                <a:latin typeface="Arial"/>
                <a:ea typeface="DejaVu Sans"/>
              </a:rPr>
              <a:t>animal constitué d’une suite d’anneaux durs extérieurement (exosquelette), souplement articulés entre eux et dont certains portent une paire d’appendices ventro-latéraux (</a:t>
            </a:r>
            <a:r>
              <a:rPr lang="fr-FR" sz="2600" b="0" strike="noStrike" spc="-1">
                <a:solidFill>
                  <a:srgbClr val="E75E07"/>
                </a:solidFill>
                <a:latin typeface="Arial"/>
                <a:ea typeface="DejaVu Sans"/>
              </a:rPr>
              <a:t>les pattes par exemple</a:t>
            </a:r>
            <a:r>
              <a:rPr lang="fr-FR" sz="2600" b="0" strike="noStrike" spc="-1">
                <a:solidFill>
                  <a:srgbClr val="404040"/>
                </a:solidFill>
                <a:latin typeface="Arial"/>
                <a:ea typeface="DejaVu Sans"/>
              </a:rPr>
              <a:t>), eux-mêmes divisés en segments articulés</a:t>
            </a:r>
            <a:endParaRPr lang="fr-FR" sz="2600" b="0" strike="noStrike" spc="-1">
              <a:latin typeface="Arial"/>
            </a:endParaRPr>
          </a:p>
          <a:p>
            <a:pPr>
              <a:lnSpc>
                <a:spcPct val="100000"/>
              </a:lnSpc>
            </a:pPr>
            <a:r>
              <a:rPr lang="fr-FR" sz="2000" b="0" i="1" strike="noStrike" spc="-1">
                <a:solidFill>
                  <a:srgbClr val="404040"/>
                </a:solidFill>
                <a:latin typeface="Arial"/>
                <a:ea typeface="DejaVu Sans"/>
              </a:rPr>
              <a:t>(Larousse)</a:t>
            </a:r>
            <a:endParaRPr lang="fr-FR" sz="2000" b="0" strike="noStrike" spc="-1">
              <a:latin typeface="Arial"/>
            </a:endParaRPr>
          </a:p>
        </p:txBody>
      </p:sp>
      <p:pic>
        <p:nvPicPr>
          <p:cNvPr id="99" name="Picture 48"/>
          <p:cNvPicPr/>
          <p:nvPr/>
        </p:nvPicPr>
        <p:blipFill>
          <a:blip r:embed="rId4"/>
          <a:stretch/>
        </p:blipFill>
        <p:spPr>
          <a:xfrm rot="12738000" flipH="1">
            <a:off x="747360" y="3773520"/>
            <a:ext cx="1125720" cy="1712880"/>
          </a:xfrm>
          <a:prstGeom prst="rect">
            <a:avLst/>
          </a:prstGeom>
          <a:ln>
            <a:noFill/>
          </a:ln>
        </p:spPr>
      </p:pic>
      <p:grpSp>
        <p:nvGrpSpPr>
          <p:cNvPr id="37" name="Group 36">
            <a:extLst>
              <a:ext uri="{FF2B5EF4-FFF2-40B4-BE49-F238E27FC236}">
                <a16:creationId xmlns:a16="http://schemas.microsoft.com/office/drawing/2014/main" id="{05DD8AAF-7E2B-45F3-99EE-A0307589CACD}"/>
              </a:ext>
            </a:extLst>
          </p:cNvPr>
          <p:cNvGrpSpPr/>
          <p:nvPr/>
        </p:nvGrpSpPr>
        <p:grpSpPr>
          <a:xfrm>
            <a:off x="130141" y="5768122"/>
            <a:ext cx="1269784" cy="1269784"/>
            <a:chOff x="317500" y="5788241"/>
            <a:chExt cx="1269784" cy="1269784"/>
          </a:xfrm>
        </p:grpSpPr>
        <p:sp>
          <p:nvSpPr>
            <p:cNvPr id="38" name="Oval 37">
              <a:extLst>
                <a:ext uri="{FF2B5EF4-FFF2-40B4-BE49-F238E27FC236}">
                  <a16:creationId xmlns:a16="http://schemas.microsoft.com/office/drawing/2014/main" id="{3BAFDE6D-27D9-42B5-9FF0-DCA7A3AA9BC7}"/>
                </a:ext>
              </a:extLst>
            </p:cNvPr>
            <p:cNvSpPr/>
            <p:nvPr/>
          </p:nvSpPr>
          <p:spPr>
            <a:xfrm>
              <a:off x="317500" y="5788241"/>
              <a:ext cx="1269784" cy="1269784"/>
            </a:xfrm>
            <a:prstGeom prst="ellipse">
              <a:avLst/>
            </a:prstGeom>
            <a:solidFill>
              <a:schemeClr val="bg1"/>
            </a:solidFill>
            <a:ln>
              <a:no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38">
              <a:extLst>
                <a:ext uri="{FF2B5EF4-FFF2-40B4-BE49-F238E27FC236}">
                  <a16:creationId xmlns:a16="http://schemas.microsoft.com/office/drawing/2014/main" id="{FCD9EE08-98CA-4629-B52F-3002E48C6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06" y="5960038"/>
              <a:ext cx="1116528" cy="837396"/>
            </a:xfrm>
            <a:prstGeom prst="ellipse">
              <a:avLst/>
            </a:prstGeom>
          </p:spPr>
        </p:pic>
      </p:grpSp>
      <p:grpSp>
        <p:nvGrpSpPr>
          <p:cNvPr id="40" name="Group 39">
            <a:extLst>
              <a:ext uri="{FF2B5EF4-FFF2-40B4-BE49-F238E27FC236}">
                <a16:creationId xmlns:a16="http://schemas.microsoft.com/office/drawing/2014/main" id="{56DF2CC0-DBF0-4584-B790-BD433884504F}"/>
              </a:ext>
            </a:extLst>
          </p:cNvPr>
          <p:cNvGrpSpPr/>
          <p:nvPr/>
        </p:nvGrpSpPr>
        <p:grpSpPr>
          <a:xfrm>
            <a:off x="1702781" y="5768122"/>
            <a:ext cx="1269784" cy="1278987"/>
            <a:chOff x="1890140" y="5779038"/>
            <a:chExt cx="1269784" cy="1278987"/>
          </a:xfrm>
        </p:grpSpPr>
        <p:sp>
          <p:nvSpPr>
            <p:cNvPr id="41" name="Oval 40">
              <a:extLst>
                <a:ext uri="{FF2B5EF4-FFF2-40B4-BE49-F238E27FC236}">
                  <a16:creationId xmlns:a16="http://schemas.microsoft.com/office/drawing/2014/main" id="{E8FA98CD-CC6D-4D7E-B090-FC6FA539364E}"/>
                </a:ext>
              </a:extLst>
            </p:cNvPr>
            <p:cNvSpPr/>
            <p:nvPr/>
          </p:nvSpPr>
          <p:spPr>
            <a:xfrm>
              <a:off x="1890140" y="5788241"/>
              <a:ext cx="1269784" cy="1269784"/>
            </a:xfrm>
            <a:prstGeom prst="ellipse">
              <a:avLst/>
            </a:prstGeom>
            <a:solidFill>
              <a:schemeClr val="bg1"/>
            </a:solidFill>
            <a:ln>
              <a:no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Picture 41">
              <a:extLst>
                <a:ext uri="{FF2B5EF4-FFF2-40B4-BE49-F238E27FC236}">
                  <a16:creationId xmlns:a16="http://schemas.microsoft.com/office/drawing/2014/main" id="{0FED2DD7-816D-4925-A05C-15133D95EE63}"/>
                </a:ext>
              </a:extLst>
            </p:cNvPr>
            <p:cNvPicPr>
              <a:picLocks noChangeAspect="1"/>
            </p:cNvPicPr>
            <p:nvPr/>
          </p:nvPicPr>
          <p:blipFill rotWithShape="1">
            <a:blip r:embed="rId6">
              <a:extLst>
                <a:ext uri="{28A0092B-C50C-407E-A947-70E740481C1C}">
                  <a14:useLocalDpi xmlns:a14="http://schemas.microsoft.com/office/drawing/2010/main" val="0"/>
                </a:ext>
              </a:extLst>
            </a:blip>
            <a:srcRect l="9757" t="10750" r="7776" b="6091"/>
            <a:stretch/>
          </p:blipFill>
          <p:spPr>
            <a:xfrm>
              <a:off x="2000419" y="5779038"/>
              <a:ext cx="1066800" cy="1219200"/>
            </a:xfrm>
            <a:prstGeom prst="ellipse">
              <a:avLst/>
            </a:prstGeom>
          </p:spPr>
        </p:pic>
      </p:grpSp>
      <p:grpSp>
        <p:nvGrpSpPr>
          <p:cNvPr id="43" name="Group 42">
            <a:extLst>
              <a:ext uri="{FF2B5EF4-FFF2-40B4-BE49-F238E27FC236}">
                <a16:creationId xmlns:a16="http://schemas.microsoft.com/office/drawing/2014/main" id="{7F29B8BC-246F-4A4C-A5AA-8F38B3A8C4B0}"/>
              </a:ext>
            </a:extLst>
          </p:cNvPr>
          <p:cNvGrpSpPr/>
          <p:nvPr/>
        </p:nvGrpSpPr>
        <p:grpSpPr>
          <a:xfrm>
            <a:off x="3275421" y="5768122"/>
            <a:ext cx="1269784" cy="1269784"/>
            <a:chOff x="3462780" y="5788241"/>
            <a:chExt cx="1269784" cy="1269784"/>
          </a:xfrm>
        </p:grpSpPr>
        <p:sp>
          <p:nvSpPr>
            <p:cNvPr id="44" name="Oval 43">
              <a:extLst>
                <a:ext uri="{FF2B5EF4-FFF2-40B4-BE49-F238E27FC236}">
                  <a16:creationId xmlns:a16="http://schemas.microsoft.com/office/drawing/2014/main" id="{FD9665CE-E792-47B4-A485-FA4DDEEFE453}"/>
                </a:ext>
              </a:extLst>
            </p:cNvPr>
            <p:cNvSpPr/>
            <p:nvPr/>
          </p:nvSpPr>
          <p:spPr>
            <a:xfrm>
              <a:off x="3462780" y="5788241"/>
              <a:ext cx="1269784" cy="1269784"/>
            </a:xfrm>
            <a:prstGeom prst="ellipse">
              <a:avLst/>
            </a:prstGeom>
            <a:solidFill>
              <a:schemeClr val="bg1"/>
            </a:solidFill>
            <a:ln>
              <a:no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Picture 44">
              <a:extLst>
                <a:ext uri="{FF2B5EF4-FFF2-40B4-BE49-F238E27FC236}">
                  <a16:creationId xmlns:a16="http://schemas.microsoft.com/office/drawing/2014/main" id="{77594440-9138-4F94-8B89-14C5331848DD}"/>
                </a:ext>
              </a:extLst>
            </p:cNvPr>
            <p:cNvPicPr>
              <a:picLocks noChangeAspect="1"/>
            </p:cNvPicPr>
            <p:nvPr/>
          </p:nvPicPr>
          <p:blipFill rotWithShape="1">
            <a:blip r:embed="rId7">
              <a:extLst>
                <a:ext uri="{28A0092B-C50C-407E-A947-70E740481C1C}">
                  <a14:useLocalDpi xmlns:a14="http://schemas.microsoft.com/office/drawing/2010/main" val="0"/>
                </a:ext>
              </a:extLst>
            </a:blip>
            <a:srcRect t="2511" r="2915" b="3029"/>
            <a:stretch/>
          </p:blipFill>
          <p:spPr>
            <a:xfrm>
              <a:off x="3492651" y="5807254"/>
              <a:ext cx="1174767" cy="1143000"/>
            </a:xfrm>
            <a:prstGeom prst="ellipse">
              <a:avLst/>
            </a:prstGeom>
          </p:spPr>
        </p:pic>
      </p:grpSp>
      <p:grpSp>
        <p:nvGrpSpPr>
          <p:cNvPr id="46" name="Group 45">
            <a:extLst>
              <a:ext uri="{FF2B5EF4-FFF2-40B4-BE49-F238E27FC236}">
                <a16:creationId xmlns:a16="http://schemas.microsoft.com/office/drawing/2014/main" id="{4E0BA099-F49C-4450-BD8A-3AACE8AD74BA}"/>
              </a:ext>
            </a:extLst>
          </p:cNvPr>
          <p:cNvGrpSpPr/>
          <p:nvPr/>
        </p:nvGrpSpPr>
        <p:grpSpPr>
          <a:xfrm>
            <a:off x="4848061" y="5768122"/>
            <a:ext cx="4171902" cy="1269784"/>
            <a:chOff x="463382" y="5591212"/>
            <a:chExt cx="4171902" cy="1269784"/>
          </a:xfrm>
        </p:grpSpPr>
        <p:sp>
          <p:nvSpPr>
            <p:cNvPr id="47" name="Oval 46">
              <a:extLst>
                <a:ext uri="{FF2B5EF4-FFF2-40B4-BE49-F238E27FC236}">
                  <a16:creationId xmlns:a16="http://schemas.microsoft.com/office/drawing/2014/main" id="{FA00603A-D429-4D98-A06A-2BE51A90B2BE}"/>
                </a:ext>
              </a:extLst>
            </p:cNvPr>
            <p:cNvSpPr/>
            <p:nvPr/>
          </p:nvSpPr>
          <p:spPr>
            <a:xfrm>
              <a:off x="463382" y="5591212"/>
              <a:ext cx="1269784" cy="1269784"/>
            </a:xfrm>
            <a:prstGeom prst="ellipse">
              <a:avLst/>
            </a:prstGeom>
            <a:solidFill>
              <a:schemeClr val="bg1"/>
            </a:solidFill>
            <a:ln>
              <a:no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Oval 47">
              <a:extLst>
                <a:ext uri="{FF2B5EF4-FFF2-40B4-BE49-F238E27FC236}">
                  <a16:creationId xmlns:a16="http://schemas.microsoft.com/office/drawing/2014/main" id="{AE04B8E2-16E8-405E-BC5C-B205B62E1EAD}"/>
                </a:ext>
              </a:extLst>
            </p:cNvPr>
            <p:cNvSpPr/>
            <p:nvPr/>
          </p:nvSpPr>
          <p:spPr>
            <a:xfrm>
              <a:off x="1917700" y="5591212"/>
              <a:ext cx="1269784" cy="1269784"/>
            </a:xfrm>
            <a:prstGeom prst="ellipse">
              <a:avLst/>
            </a:prstGeom>
            <a:solidFill>
              <a:schemeClr val="bg1"/>
            </a:solidFill>
            <a:ln>
              <a:no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Oval 48">
              <a:extLst>
                <a:ext uri="{FF2B5EF4-FFF2-40B4-BE49-F238E27FC236}">
                  <a16:creationId xmlns:a16="http://schemas.microsoft.com/office/drawing/2014/main" id="{A7DC43BE-8CB9-47E3-9695-7B8237754336}"/>
                </a:ext>
              </a:extLst>
            </p:cNvPr>
            <p:cNvSpPr/>
            <p:nvPr/>
          </p:nvSpPr>
          <p:spPr>
            <a:xfrm>
              <a:off x="3365500" y="5591212"/>
              <a:ext cx="1269784" cy="1269784"/>
            </a:xfrm>
            <a:prstGeom prst="ellipse">
              <a:avLst/>
            </a:prstGeom>
            <a:solidFill>
              <a:schemeClr val="bg1"/>
            </a:solidFill>
            <a:ln>
              <a:no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Picture 49">
              <a:extLst>
                <a:ext uri="{FF2B5EF4-FFF2-40B4-BE49-F238E27FC236}">
                  <a16:creationId xmlns:a16="http://schemas.microsoft.com/office/drawing/2014/main" id="{B5F85B73-1D36-4DF4-B55B-92F97C538D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134" y="5763009"/>
              <a:ext cx="1101836" cy="837396"/>
            </a:xfrm>
            <a:prstGeom prst="ellipse">
              <a:avLst/>
            </a:prstGeom>
          </p:spPr>
        </p:pic>
        <p:pic>
          <p:nvPicPr>
            <p:cNvPr id="51" name="Picture 50">
              <a:extLst>
                <a:ext uri="{FF2B5EF4-FFF2-40B4-BE49-F238E27FC236}">
                  <a16:creationId xmlns:a16="http://schemas.microsoft.com/office/drawing/2014/main" id="{97329A4A-447C-46D8-84FC-70D46B9A43FC}"/>
                </a:ext>
              </a:extLst>
            </p:cNvPr>
            <p:cNvPicPr>
              <a:picLocks noChangeAspect="1"/>
            </p:cNvPicPr>
            <p:nvPr/>
          </p:nvPicPr>
          <p:blipFill rotWithShape="1">
            <a:blip r:embed="rId9">
              <a:extLst>
                <a:ext uri="{28A0092B-C50C-407E-A947-70E740481C1C}">
                  <a14:useLocalDpi xmlns:a14="http://schemas.microsoft.com/office/drawing/2010/main" val="0"/>
                </a:ext>
              </a:extLst>
            </a:blip>
            <a:srcRect l="9246" t="-21161" r="7256" b="-18004"/>
            <a:stretch/>
          </p:blipFill>
          <p:spPr>
            <a:xfrm>
              <a:off x="2027978" y="5686425"/>
              <a:ext cx="1066800" cy="1066799"/>
            </a:xfrm>
            <a:prstGeom prst="ellipse">
              <a:avLst/>
            </a:prstGeom>
          </p:spPr>
        </p:pic>
        <p:pic>
          <p:nvPicPr>
            <p:cNvPr id="52" name="Picture 51">
              <a:extLst>
                <a:ext uri="{FF2B5EF4-FFF2-40B4-BE49-F238E27FC236}">
                  <a16:creationId xmlns:a16="http://schemas.microsoft.com/office/drawing/2014/main" id="{A2332BCB-2140-4646-8848-5566A11BCBB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654" t="17392" r="19129" b="17390"/>
            <a:stretch/>
          </p:blipFill>
          <p:spPr>
            <a:xfrm>
              <a:off x="3411254" y="5610225"/>
              <a:ext cx="1143000" cy="1143000"/>
            </a:xfrm>
            <a:prstGeom prst="ellipse">
              <a:avLst/>
            </a:prstGeom>
          </p:spPr>
        </p:pic>
      </p:grpSp>
      <p:grpSp>
        <p:nvGrpSpPr>
          <p:cNvPr id="53" name="Group 52">
            <a:extLst>
              <a:ext uri="{FF2B5EF4-FFF2-40B4-BE49-F238E27FC236}">
                <a16:creationId xmlns:a16="http://schemas.microsoft.com/office/drawing/2014/main" id="{8B814917-C7C4-4F5B-9A9B-A18012E0EBC1}"/>
              </a:ext>
            </a:extLst>
          </p:cNvPr>
          <p:cNvGrpSpPr/>
          <p:nvPr/>
        </p:nvGrpSpPr>
        <p:grpSpPr>
          <a:xfrm>
            <a:off x="9267419" y="5768122"/>
            <a:ext cx="1269784" cy="1269784"/>
            <a:chOff x="463382" y="5591212"/>
            <a:chExt cx="1269784" cy="1269784"/>
          </a:xfrm>
        </p:grpSpPr>
        <p:sp>
          <p:nvSpPr>
            <p:cNvPr id="54" name="Oval 53">
              <a:extLst>
                <a:ext uri="{FF2B5EF4-FFF2-40B4-BE49-F238E27FC236}">
                  <a16:creationId xmlns:a16="http://schemas.microsoft.com/office/drawing/2014/main" id="{F8D3A5BE-0925-43B6-975B-28936B634C59}"/>
                </a:ext>
              </a:extLst>
            </p:cNvPr>
            <p:cNvSpPr/>
            <p:nvPr/>
          </p:nvSpPr>
          <p:spPr>
            <a:xfrm>
              <a:off x="463382" y="5591212"/>
              <a:ext cx="1269784" cy="1269784"/>
            </a:xfrm>
            <a:prstGeom prst="ellipse">
              <a:avLst/>
            </a:prstGeom>
            <a:solidFill>
              <a:schemeClr val="bg1"/>
            </a:solidFill>
            <a:ln>
              <a:no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5" name="Picture 54">
              <a:extLst>
                <a:ext uri="{FF2B5EF4-FFF2-40B4-BE49-F238E27FC236}">
                  <a16:creationId xmlns:a16="http://schemas.microsoft.com/office/drawing/2014/main" id="{4AD9E4C7-20A1-4668-9698-9854148413C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681" t="-12780" r="13310" b="1"/>
            <a:stretch/>
          </p:blipFill>
          <p:spPr>
            <a:xfrm>
              <a:off x="521824" y="5639935"/>
              <a:ext cx="1168101" cy="1059790"/>
            </a:xfrm>
            <a:prstGeom prst="ellipse">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1"/>
          <p:cNvGrpSpPr/>
          <p:nvPr/>
        </p:nvGrpSpPr>
        <p:grpSpPr>
          <a:xfrm>
            <a:off x="0" y="0"/>
            <a:ext cx="10692720" cy="7562160"/>
            <a:chOff x="0" y="0"/>
            <a:chExt cx="10692720" cy="7562160"/>
          </a:xfrm>
        </p:grpSpPr>
        <p:sp>
          <p:nvSpPr>
            <p:cNvPr id="430" name="CustomShape 2"/>
            <p:cNvSpPr/>
            <p:nvPr/>
          </p:nvSpPr>
          <p:spPr>
            <a:xfrm>
              <a:off x="0" y="0"/>
              <a:ext cx="1408320" cy="75574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31" name="CustomShape 3"/>
            <p:cNvSpPr/>
            <p:nvPr/>
          </p:nvSpPr>
          <p:spPr>
            <a:xfrm>
              <a:off x="1171080" y="720"/>
              <a:ext cx="9521640" cy="756144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432" name="CustomShape 4"/>
          <p:cNvSpPr/>
          <p:nvPr/>
        </p:nvSpPr>
        <p:spPr>
          <a:xfrm>
            <a:off x="165240" y="3915360"/>
            <a:ext cx="2538360" cy="2837160"/>
          </a:xfrm>
          <a:prstGeom prst="rect">
            <a:avLst/>
          </a:prstGeom>
          <a:solidFill>
            <a:schemeClr val="bg1"/>
          </a:solidFill>
          <a:ln>
            <a:solidFill>
              <a:srgbClr val="5EA9CA"/>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33" name="CustomShape 5"/>
          <p:cNvSpPr/>
          <p:nvPr/>
        </p:nvSpPr>
        <p:spPr>
          <a:xfrm>
            <a:off x="0" y="633600"/>
            <a:ext cx="10692720" cy="590400"/>
          </a:xfrm>
          <a:prstGeom prst="rect">
            <a:avLst/>
          </a:prstGeom>
          <a:solidFill>
            <a:srgbClr val="C1BA9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434" name="Picture 8"/>
          <p:cNvPicPr/>
          <p:nvPr/>
        </p:nvPicPr>
        <p:blipFill>
          <a:blip r:embed="rId3"/>
          <a:stretch/>
        </p:blipFill>
        <p:spPr>
          <a:xfrm>
            <a:off x="241200" y="4294440"/>
            <a:ext cx="2381760" cy="2381760"/>
          </a:xfrm>
          <a:prstGeom prst="rect">
            <a:avLst/>
          </a:prstGeom>
          <a:ln>
            <a:noFill/>
          </a:ln>
        </p:spPr>
      </p:pic>
      <p:sp>
        <p:nvSpPr>
          <p:cNvPr id="435" name="CustomShape 6"/>
          <p:cNvSpPr/>
          <p:nvPr/>
        </p:nvSpPr>
        <p:spPr>
          <a:xfrm>
            <a:off x="2789280" y="3915360"/>
            <a:ext cx="2538360" cy="2837160"/>
          </a:xfrm>
          <a:prstGeom prst="rect">
            <a:avLst/>
          </a:prstGeom>
          <a:solidFill>
            <a:schemeClr val="bg1"/>
          </a:solidFill>
          <a:ln>
            <a:solidFill>
              <a:srgbClr val="F7964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436" name="Picture 12"/>
          <p:cNvPicPr/>
          <p:nvPr/>
        </p:nvPicPr>
        <p:blipFill>
          <a:blip r:embed="rId4"/>
          <a:srcRect l="18486" t="13422" r="13110" b="9340"/>
          <a:stretch/>
        </p:blipFill>
        <p:spPr>
          <a:xfrm>
            <a:off x="2877840" y="4015080"/>
            <a:ext cx="2361600" cy="2666160"/>
          </a:xfrm>
          <a:prstGeom prst="rect">
            <a:avLst/>
          </a:prstGeom>
          <a:ln>
            <a:noFill/>
          </a:ln>
        </p:spPr>
      </p:pic>
      <p:grpSp>
        <p:nvGrpSpPr>
          <p:cNvPr id="437" name="Group 7"/>
          <p:cNvGrpSpPr/>
          <p:nvPr/>
        </p:nvGrpSpPr>
        <p:grpSpPr>
          <a:xfrm>
            <a:off x="3999600" y="4104360"/>
            <a:ext cx="1334880" cy="1453680"/>
            <a:chOff x="3999600" y="4104360"/>
            <a:chExt cx="1334880" cy="1453680"/>
          </a:xfrm>
        </p:grpSpPr>
        <p:pic>
          <p:nvPicPr>
            <p:cNvPr id="438" name="Picture 137"/>
            <p:cNvPicPr/>
            <p:nvPr/>
          </p:nvPicPr>
          <p:blipFill>
            <a:blip r:embed="rId5"/>
            <a:srcRect l="21350" r="11246"/>
            <a:stretch/>
          </p:blipFill>
          <p:spPr>
            <a:xfrm>
              <a:off x="4293000" y="4104360"/>
              <a:ext cx="1041480" cy="1000800"/>
            </a:xfrm>
            <a:prstGeom prst="rect">
              <a:avLst/>
            </a:prstGeom>
            <a:ln>
              <a:noFill/>
            </a:ln>
          </p:spPr>
        </p:pic>
        <p:sp>
          <p:nvSpPr>
            <p:cNvPr id="439" name="CustomShape 8"/>
            <p:cNvSpPr/>
            <p:nvPr/>
          </p:nvSpPr>
          <p:spPr>
            <a:xfrm>
              <a:off x="4249080" y="4860720"/>
              <a:ext cx="697320" cy="697320"/>
            </a:xfrm>
            <a:prstGeom prst="wedgeEllipseCallout">
              <a:avLst>
                <a:gd name="adj1" fmla="val -45867"/>
                <a:gd name="adj2" fmla="val 64884"/>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40" name="CustomShape 9"/>
            <p:cNvSpPr/>
            <p:nvPr/>
          </p:nvSpPr>
          <p:spPr>
            <a:xfrm>
              <a:off x="3999600" y="5071680"/>
              <a:ext cx="119592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Piqûre</a:t>
              </a:r>
              <a:endParaRPr lang="fr-FR" sz="1600" b="0" strike="noStrike" spc="-1">
                <a:latin typeface="Arial"/>
              </a:endParaRPr>
            </a:p>
          </p:txBody>
        </p:sp>
      </p:grpSp>
      <p:sp>
        <p:nvSpPr>
          <p:cNvPr id="441" name="CustomShape 10"/>
          <p:cNvSpPr/>
          <p:nvPr/>
        </p:nvSpPr>
        <p:spPr>
          <a:xfrm>
            <a:off x="5417280" y="3915360"/>
            <a:ext cx="2538360" cy="2837160"/>
          </a:xfrm>
          <a:prstGeom prst="rect">
            <a:avLst/>
          </a:prstGeom>
          <a:solidFill>
            <a:schemeClr val="bg1"/>
          </a:solidFill>
          <a:ln>
            <a:solidFill>
              <a:srgbClr val="E75E07"/>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42" name="CustomShape 11"/>
          <p:cNvSpPr/>
          <p:nvPr/>
        </p:nvSpPr>
        <p:spPr>
          <a:xfrm>
            <a:off x="8009280" y="3913200"/>
            <a:ext cx="2538360" cy="2837160"/>
          </a:xfrm>
          <a:prstGeom prst="rect">
            <a:avLst/>
          </a:prstGeom>
          <a:solidFill>
            <a:schemeClr val="bg1"/>
          </a:solidFill>
          <a:ln>
            <a:solidFill>
              <a:srgbClr val="F14100"/>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443" name="Group 12"/>
          <p:cNvGrpSpPr/>
          <p:nvPr/>
        </p:nvGrpSpPr>
        <p:grpSpPr>
          <a:xfrm>
            <a:off x="165240" y="1419120"/>
            <a:ext cx="10398600" cy="2629800"/>
            <a:chOff x="165240" y="1419120"/>
            <a:chExt cx="10398600" cy="2629800"/>
          </a:xfrm>
        </p:grpSpPr>
        <p:grpSp>
          <p:nvGrpSpPr>
            <p:cNvPr id="444" name="Group 13"/>
            <p:cNvGrpSpPr/>
            <p:nvPr/>
          </p:nvGrpSpPr>
          <p:grpSpPr>
            <a:xfrm>
              <a:off x="165240" y="1419120"/>
              <a:ext cx="10362240" cy="2629800"/>
              <a:chOff x="165240" y="1419120"/>
              <a:chExt cx="10362240" cy="2629800"/>
            </a:xfrm>
          </p:grpSpPr>
          <p:grpSp>
            <p:nvGrpSpPr>
              <p:cNvPr id="445" name="Group 14"/>
              <p:cNvGrpSpPr/>
              <p:nvPr/>
            </p:nvGrpSpPr>
            <p:grpSpPr>
              <a:xfrm>
                <a:off x="5384520" y="1419120"/>
                <a:ext cx="2532240" cy="2629800"/>
                <a:chOff x="5384520" y="1419120"/>
                <a:chExt cx="2532240" cy="2629800"/>
              </a:xfrm>
            </p:grpSpPr>
            <p:sp>
              <p:nvSpPr>
                <p:cNvPr id="446" name="CustomShape 15"/>
                <p:cNvSpPr/>
                <p:nvPr/>
              </p:nvSpPr>
              <p:spPr>
                <a:xfrm>
                  <a:off x="5384520" y="1419120"/>
                  <a:ext cx="2532240" cy="2444760"/>
                </a:xfrm>
                <a:prstGeom prst="rect">
                  <a:avLst/>
                </a:prstGeom>
                <a:solidFill>
                  <a:srgbClr val="E75E0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447" name="CustomShape 16"/>
                <p:cNvSpPr/>
                <p:nvPr/>
              </p:nvSpPr>
              <p:spPr>
                <a:xfrm rot="10800000">
                  <a:off x="6397920" y="3845880"/>
                  <a:ext cx="506880" cy="203040"/>
                </a:xfrm>
                <a:prstGeom prst="triangle">
                  <a:avLst>
                    <a:gd name="adj" fmla="val 50000"/>
                  </a:avLst>
                </a:prstGeom>
                <a:solidFill>
                  <a:srgbClr val="E75E07"/>
                </a:solidFill>
                <a:ln w="12600">
                  <a:noFill/>
                </a:ln>
              </p:spPr>
              <p:style>
                <a:lnRef idx="0">
                  <a:scrgbClr r="0" g="0" b="0"/>
                </a:lnRef>
                <a:fillRef idx="0">
                  <a:scrgbClr r="0" g="0" b="0"/>
                </a:fillRef>
                <a:effectRef idx="0">
                  <a:scrgbClr r="0" g="0" b="0"/>
                </a:effectRef>
                <a:fontRef idx="minor"/>
              </p:style>
              <p:txBody>
                <a:bodyPr/>
                <a:lstStyle/>
                <a:p>
                  <a:endParaRPr lang="en-US"/>
                </a:p>
              </p:txBody>
            </p:sp>
          </p:grpSp>
          <p:grpSp>
            <p:nvGrpSpPr>
              <p:cNvPr id="448" name="Group 17"/>
              <p:cNvGrpSpPr/>
              <p:nvPr/>
            </p:nvGrpSpPr>
            <p:grpSpPr>
              <a:xfrm>
                <a:off x="165240" y="1423800"/>
                <a:ext cx="2526840" cy="2625120"/>
                <a:chOff x="165240" y="1423800"/>
                <a:chExt cx="2526840" cy="2625120"/>
              </a:xfrm>
            </p:grpSpPr>
            <p:sp>
              <p:nvSpPr>
                <p:cNvPr id="449" name="CustomShape 18"/>
                <p:cNvSpPr/>
                <p:nvPr/>
              </p:nvSpPr>
              <p:spPr>
                <a:xfrm>
                  <a:off x="165240" y="1423800"/>
                  <a:ext cx="2526840" cy="2439720"/>
                </a:xfrm>
                <a:prstGeom prst="rect">
                  <a:avLst/>
                </a:prstGeom>
                <a:solidFill>
                  <a:srgbClr val="5EA9CA"/>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450" name="CustomShape 19"/>
                <p:cNvSpPr/>
                <p:nvPr/>
              </p:nvSpPr>
              <p:spPr>
                <a:xfrm rot="10800000">
                  <a:off x="1176480" y="3846240"/>
                  <a:ext cx="505800" cy="202680"/>
                </a:xfrm>
                <a:prstGeom prst="triangle">
                  <a:avLst>
                    <a:gd name="adj" fmla="val 50000"/>
                  </a:avLst>
                </a:prstGeom>
                <a:solidFill>
                  <a:srgbClr val="5EA9CA"/>
                </a:solidFill>
                <a:ln w="12600">
                  <a:noFill/>
                </a:ln>
              </p:spPr>
              <p:style>
                <a:lnRef idx="0">
                  <a:scrgbClr r="0" g="0" b="0"/>
                </a:lnRef>
                <a:fillRef idx="0">
                  <a:scrgbClr r="0" g="0" b="0"/>
                </a:fillRef>
                <a:effectRef idx="0">
                  <a:scrgbClr r="0" g="0" b="0"/>
                </a:effectRef>
                <a:fontRef idx="minor"/>
              </p:style>
              <p:txBody>
                <a:bodyPr/>
                <a:lstStyle/>
                <a:p>
                  <a:endParaRPr lang="en-US"/>
                </a:p>
              </p:txBody>
            </p:sp>
          </p:grpSp>
          <p:grpSp>
            <p:nvGrpSpPr>
              <p:cNvPr id="451" name="Group 20"/>
              <p:cNvGrpSpPr/>
              <p:nvPr/>
            </p:nvGrpSpPr>
            <p:grpSpPr>
              <a:xfrm>
                <a:off x="2775600" y="1419840"/>
                <a:ext cx="2526840" cy="2629080"/>
                <a:chOff x="2775600" y="1419840"/>
                <a:chExt cx="2526840" cy="2629080"/>
              </a:xfrm>
            </p:grpSpPr>
            <p:sp>
              <p:nvSpPr>
                <p:cNvPr id="452" name="CustomShape 21"/>
                <p:cNvSpPr/>
                <p:nvPr/>
              </p:nvSpPr>
              <p:spPr>
                <a:xfrm rot="10800000">
                  <a:off x="2775600" y="1419480"/>
                  <a:ext cx="2526840" cy="2439720"/>
                </a:xfrm>
                <a:prstGeom prst="rect">
                  <a:avLst/>
                </a:prstGeom>
                <a:solidFill>
                  <a:srgbClr val="F79646"/>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453" name="CustomShape 22"/>
                <p:cNvSpPr/>
                <p:nvPr/>
              </p:nvSpPr>
              <p:spPr>
                <a:xfrm rot="10800000">
                  <a:off x="3786120" y="3846240"/>
                  <a:ext cx="505800" cy="202680"/>
                </a:xfrm>
                <a:prstGeom prst="triangle">
                  <a:avLst>
                    <a:gd name="adj" fmla="val 50000"/>
                  </a:avLst>
                </a:prstGeom>
                <a:solidFill>
                  <a:srgbClr val="F79646"/>
                </a:solidFill>
                <a:ln w="12600">
                  <a:noFill/>
                </a:ln>
              </p:spPr>
              <p:style>
                <a:lnRef idx="0">
                  <a:scrgbClr r="0" g="0" b="0"/>
                </a:lnRef>
                <a:fillRef idx="0">
                  <a:scrgbClr r="0" g="0" b="0"/>
                </a:fillRef>
                <a:effectRef idx="0">
                  <a:scrgbClr r="0" g="0" b="0"/>
                </a:effectRef>
                <a:fontRef idx="minor"/>
              </p:style>
              <p:txBody>
                <a:bodyPr/>
                <a:lstStyle/>
                <a:p>
                  <a:endParaRPr lang="en-US"/>
                </a:p>
              </p:txBody>
            </p:sp>
          </p:grpSp>
          <p:grpSp>
            <p:nvGrpSpPr>
              <p:cNvPr id="454" name="Group 23"/>
              <p:cNvGrpSpPr/>
              <p:nvPr/>
            </p:nvGrpSpPr>
            <p:grpSpPr>
              <a:xfrm>
                <a:off x="7995240" y="1419120"/>
                <a:ext cx="2532240" cy="2629800"/>
                <a:chOff x="7995240" y="1419120"/>
                <a:chExt cx="2532240" cy="2629800"/>
              </a:xfrm>
            </p:grpSpPr>
            <p:sp>
              <p:nvSpPr>
                <p:cNvPr id="455" name="CustomShape 24"/>
                <p:cNvSpPr/>
                <p:nvPr/>
              </p:nvSpPr>
              <p:spPr>
                <a:xfrm>
                  <a:off x="7995240" y="1419120"/>
                  <a:ext cx="2532240" cy="2444760"/>
                </a:xfrm>
                <a:prstGeom prst="rect">
                  <a:avLst/>
                </a:prstGeom>
                <a:solidFill>
                  <a:srgbClr val="F14100"/>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456" name="CustomShape 25"/>
                <p:cNvSpPr/>
                <p:nvPr/>
              </p:nvSpPr>
              <p:spPr>
                <a:xfrm rot="10800000">
                  <a:off x="9008640" y="3845880"/>
                  <a:ext cx="506880" cy="203040"/>
                </a:xfrm>
                <a:prstGeom prst="triangle">
                  <a:avLst>
                    <a:gd name="adj" fmla="val 50000"/>
                  </a:avLst>
                </a:prstGeom>
                <a:solidFill>
                  <a:srgbClr val="F14100"/>
                </a:solidFill>
                <a:ln w="12600">
                  <a:noFill/>
                </a:ln>
              </p:spPr>
              <p:style>
                <a:lnRef idx="0">
                  <a:scrgbClr r="0" g="0" b="0"/>
                </a:lnRef>
                <a:fillRef idx="0">
                  <a:scrgbClr r="0" g="0" b="0"/>
                </a:fillRef>
                <a:effectRef idx="0">
                  <a:scrgbClr r="0" g="0" b="0"/>
                </a:effectRef>
                <a:fontRef idx="minor"/>
              </p:style>
              <p:txBody>
                <a:bodyPr/>
                <a:lstStyle/>
                <a:p>
                  <a:endParaRPr lang="en-US"/>
                </a:p>
              </p:txBody>
            </p:sp>
          </p:grpSp>
        </p:grpSp>
        <p:sp>
          <p:nvSpPr>
            <p:cNvPr id="457" name="CustomShape 26"/>
            <p:cNvSpPr/>
            <p:nvPr/>
          </p:nvSpPr>
          <p:spPr>
            <a:xfrm>
              <a:off x="165240" y="1864440"/>
              <a:ext cx="2538360" cy="147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500" b="0" strike="noStrike" spc="-1">
                  <a:solidFill>
                    <a:srgbClr val="FFFFFF"/>
                  </a:solidFill>
                  <a:latin typeface="Arial"/>
                  <a:ea typeface="DejaVu Sans"/>
                </a:rPr>
                <a:t>Une personne de retour d’un voyage en zone endémique qui revient malade dans un département au niveau 1 :</a:t>
              </a:r>
              <a:endParaRPr lang="fr-FR" sz="1500" b="0" strike="noStrike" spc="-1">
                <a:latin typeface="Arial"/>
              </a:endParaRPr>
            </a:p>
            <a:p>
              <a:pPr algn="ctr">
                <a:lnSpc>
                  <a:spcPct val="100000"/>
                </a:lnSpc>
              </a:pPr>
              <a:r>
                <a:rPr lang="fr-FR" sz="1600" b="1" strike="noStrike" spc="-1">
                  <a:solidFill>
                    <a:srgbClr val="FFFFFF"/>
                  </a:solidFill>
                  <a:latin typeface="Arial Black"/>
                  <a:ea typeface="DejaVu Sans"/>
                </a:rPr>
                <a:t>Cas dit importé</a:t>
              </a:r>
              <a:endParaRPr lang="fr-FR" sz="1600" b="0" strike="noStrike" spc="-1">
                <a:latin typeface="Arial"/>
              </a:endParaRPr>
            </a:p>
          </p:txBody>
        </p:sp>
        <p:sp>
          <p:nvSpPr>
            <p:cNvPr id="458" name="CustomShape 27"/>
            <p:cNvSpPr/>
            <p:nvPr/>
          </p:nvSpPr>
          <p:spPr>
            <a:xfrm>
              <a:off x="2769840" y="2070360"/>
              <a:ext cx="2538360" cy="100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500" b="0" strike="noStrike" spc="-1">
                  <a:solidFill>
                    <a:srgbClr val="FFFFFF"/>
                  </a:solidFill>
                  <a:latin typeface="Arial"/>
                  <a:ea typeface="DejaVu Sans"/>
                </a:rPr>
                <a:t>Après son retour </a:t>
              </a:r>
              <a:r>
                <a:rPr lang="fr-FR" sz="1500" b="1" strike="noStrike" spc="-1">
                  <a:solidFill>
                    <a:srgbClr val="FFFFFF"/>
                  </a:solidFill>
                  <a:latin typeface="Arial"/>
                  <a:ea typeface="DejaVu Sans"/>
                </a:rPr>
                <a:t>elle est piquée par un moustique tigre « d’ici »</a:t>
              </a:r>
              <a:r>
                <a:rPr lang="fr-FR" sz="1500" b="0" strike="noStrike" spc="-1">
                  <a:solidFill>
                    <a:srgbClr val="FFFFFF"/>
                  </a:solidFill>
                  <a:latin typeface="Arial"/>
                  <a:ea typeface="DejaVu Sans"/>
                </a:rPr>
                <a:t> (moins de 7 jours après son retour)</a:t>
              </a:r>
              <a:endParaRPr lang="fr-FR" sz="1500" b="0" strike="noStrike" spc="-1">
                <a:latin typeface="Arial"/>
              </a:endParaRPr>
            </a:p>
          </p:txBody>
        </p:sp>
        <p:sp>
          <p:nvSpPr>
            <p:cNvPr id="459" name="CustomShape 28"/>
            <p:cNvSpPr/>
            <p:nvPr/>
          </p:nvSpPr>
          <p:spPr>
            <a:xfrm>
              <a:off x="5378400" y="2070360"/>
              <a:ext cx="2538360" cy="100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500" b="0" strike="noStrike" spc="-1">
                  <a:solidFill>
                    <a:srgbClr val="FFFFFF"/>
                  </a:solidFill>
                  <a:latin typeface="Arial"/>
                  <a:ea typeface="DejaVu Sans"/>
                </a:rPr>
                <a:t>Après quelques jours </a:t>
              </a:r>
              <a:endParaRPr lang="fr-FR" sz="1500" b="0" strike="noStrike" spc="-1">
                <a:latin typeface="Arial"/>
              </a:endParaRPr>
            </a:p>
            <a:p>
              <a:pPr algn="ctr">
                <a:lnSpc>
                  <a:spcPct val="100000"/>
                </a:lnSpc>
              </a:pPr>
              <a:r>
                <a:rPr lang="fr-FR" sz="1500" b="0" strike="noStrike" spc="-1">
                  <a:solidFill>
                    <a:srgbClr val="FFFFFF"/>
                  </a:solidFill>
                  <a:latin typeface="Arial"/>
                  <a:ea typeface="DejaVu Sans"/>
                </a:rPr>
                <a:t>(3 à 5), le </a:t>
              </a:r>
              <a:r>
                <a:rPr lang="fr-FR" sz="1500" b="1" strike="noStrike" spc="-1">
                  <a:solidFill>
                    <a:srgbClr val="FFFFFF"/>
                  </a:solidFill>
                  <a:latin typeface="Arial"/>
                  <a:ea typeface="DejaVu Sans"/>
                </a:rPr>
                <a:t>virus</a:t>
              </a:r>
              <a:r>
                <a:rPr lang="fr-FR" sz="1500" b="0" strike="noStrike" spc="-1">
                  <a:solidFill>
                    <a:srgbClr val="FFFFFF"/>
                  </a:solidFill>
                  <a:latin typeface="Arial"/>
                  <a:ea typeface="DejaVu Sans"/>
                </a:rPr>
                <a:t> s’est développé </a:t>
              </a:r>
              <a:r>
                <a:rPr lang="fr-FR" sz="1500" b="1" strike="noStrike" spc="-1">
                  <a:solidFill>
                    <a:srgbClr val="FFFFFF"/>
                  </a:solidFill>
                  <a:latin typeface="Arial"/>
                  <a:ea typeface="DejaVu Sans"/>
                </a:rPr>
                <a:t>dans le moustique</a:t>
              </a:r>
              <a:endParaRPr lang="fr-FR" sz="1500" b="0" strike="noStrike" spc="-1">
                <a:latin typeface="Arial"/>
              </a:endParaRPr>
            </a:p>
          </p:txBody>
        </p:sp>
        <p:sp>
          <p:nvSpPr>
            <p:cNvPr id="460" name="CustomShape 29"/>
            <p:cNvSpPr/>
            <p:nvPr/>
          </p:nvSpPr>
          <p:spPr>
            <a:xfrm>
              <a:off x="7956360" y="1724040"/>
              <a:ext cx="2607480" cy="170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500" b="0" strike="noStrike" spc="-1">
                  <a:solidFill>
                    <a:srgbClr val="FFFFFF"/>
                  </a:solidFill>
                  <a:latin typeface="Arial"/>
                  <a:ea typeface="DejaVu Sans"/>
                </a:rPr>
                <a:t>Dés lors toute piqûre sera potentiellement infectante, la personne sans avoir voyagé pourra développer l’une de ces 3 maladies (dengue, chikungunya, Zika)</a:t>
              </a:r>
              <a:endParaRPr lang="fr-FR" sz="1500" b="0" strike="noStrike" spc="-1">
                <a:latin typeface="Arial"/>
              </a:endParaRPr>
            </a:p>
            <a:p>
              <a:pPr algn="ctr">
                <a:lnSpc>
                  <a:spcPct val="100000"/>
                </a:lnSpc>
              </a:pPr>
              <a:r>
                <a:rPr lang="fr-FR" sz="1600" b="1" strike="noStrike" spc="-1">
                  <a:solidFill>
                    <a:srgbClr val="FFFFFF"/>
                  </a:solidFill>
                  <a:latin typeface="Arial Black"/>
                  <a:ea typeface="DejaVu Sans"/>
                </a:rPr>
                <a:t>Cas dit autochtone</a:t>
              </a:r>
              <a:endParaRPr lang="fr-FR" sz="1600" b="0" strike="noStrike" spc="-1">
                <a:latin typeface="Arial"/>
              </a:endParaRPr>
            </a:p>
          </p:txBody>
        </p:sp>
      </p:grpSp>
      <p:pic>
        <p:nvPicPr>
          <p:cNvPr id="461" name="Picture 161"/>
          <p:cNvPicPr/>
          <p:nvPr/>
        </p:nvPicPr>
        <p:blipFill>
          <a:blip r:embed="rId6"/>
          <a:stretch/>
        </p:blipFill>
        <p:spPr>
          <a:xfrm>
            <a:off x="5726520" y="4860720"/>
            <a:ext cx="2178360" cy="1100160"/>
          </a:xfrm>
          <a:prstGeom prst="rect">
            <a:avLst/>
          </a:prstGeom>
          <a:ln>
            <a:noFill/>
          </a:ln>
        </p:spPr>
      </p:pic>
      <p:sp>
        <p:nvSpPr>
          <p:cNvPr id="462" name="CustomShape 30"/>
          <p:cNvSpPr/>
          <p:nvPr/>
        </p:nvSpPr>
        <p:spPr>
          <a:xfrm>
            <a:off x="5956200" y="4543920"/>
            <a:ext cx="1709280" cy="1575720"/>
          </a:xfrm>
          <a:custGeom>
            <a:avLst/>
            <a:gdLst/>
            <a:ahLst/>
            <a:cxnLst/>
            <a:rect l="l" t="t" r="r" b="b"/>
            <a:pathLst>
              <a:path w="4507" h="4153">
                <a:moveTo>
                  <a:pt x="2077" y="0"/>
                </a:moveTo>
                <a:lnTo>
                  <a:pt x="2207" y="3"/>
                </a:lnTo>
                <a:lnTo>
                  <a:pt x="2337" y="15"/>
                </a:lnTo>
                <a:lnTo>
                  <a:pt x="2464" y="35"/>
                </a:lnTo>
                <a:lnTo>
                  <a:pt x="2588" y="63"/>
                </a:lnTo>
                <a:lnTo>
                  <a:pt x="2713" y="98"/>
                </a:lnTo>
                <a:lnTo>
                  <a:pt x="2834" y="142"/>
                </a:lnTo>
                <a:lnTo>
                  <a:pt x="2953" y="193"/>
                </a:lnTo>
                <a:lnTo>
                  <a:pt x="2985" y="210"/>
                </a:lnTo>
                <a:lnTo>
                  <a:pt x="3011" y="234"/>
                </a:lnTo>
                <a:lnTo>
                  <a:pt x="3034" y="261"/>
                </a:lnTo>
                <a:lnTo>
                  <a:pt x="3050" y="290"/>
                </a:lnTo>
                <a:lnTo>
                  <a:pt x="3063" y="323"/>
                </a:lnTo>
                <a:lnTo>
                  <a:pt x="3068" y="357"/>
                </a:lnTo>
                <a:lnTo>
                  <a:pt x="3068" y="391"/>
                </a:lnTo>
                <a:lnTo>
                  <a:pt x="3063" y="426"/>
                </a:lnTo>
                <a:lnTo>
                  <a:pt x="3050" y="461"/>
                </a:lnTo>
                <a:lnTo>
                  <a:pt x="3031" y="493"/>
                </a:lnTo>
                <a:lnTo>
                  <a:pt x="3005" y="522"/>
                </a:lnTo>
                <a:lnTo>
                  <a:pt x="2977" y="544"/>
                </a:lnTo>
                <a:lnTo>
                  <a:pt x="2942" y="562"/>
                </a:lnTo>
                <a:lnTo>
                  <a:pt x="2905" y="573"/>
                </a:lnTo>
                <a:lnTo>
                  <a:pt x="2867" y="577"/>
                </a:lnTo>
                <a:lnTo>
                  <a:pt x="2838" y="574"/>
                </a:lnTo>
                <a:lnTo>
                  <a:pt x="2811" y="567"/>
                </a:lnTo>
                <a:lnTo>
                  <a:pt x="2782" y="558"/>
                </a:lnTo>
                <a:lnTo>
                  <a:pt x="2687" y="517"/>
                </a:lnTo>
                <a:lnTo>
                  <a:pt x="2590" y="481"/>
                </a:lnTo>
                <a:lnTo>
                  <a:pt x="2490" y="452"/>
                </a:lnTo>
                <a:lnTo>
                  <a:pt x="2389" y="431"/>
                </a:lnTo>
                <a:lnTo>
                  <a:pt x="2286" y="414"/>
                </a:lnTo>
                <a:lnTo>
                  <a:pt x="2182" y="405"/>
                </a:lnTo>
                <a:lnTo>
                  <a:pt x="2077" y="402"/>
                </a:lnTo>
                <a:lnTo>
                  <a:pt x="1958" y="406"/>
                </a:lnTo>
                <a:lnTo>
                  <a:pt x="1840" y="418"/>
                </a:lnTo>
                <a:lnTo>
                  <a:pt x="1725" y="439"/>
                </a:lnTo>
                <a:lnTo>
                  <a:pt x="1613" y="467"/>
                </a:lnTo>
                <a:lnTo>
                  <a:pt x="1505" y="502"/>
                </a:lnTo>
                <a:lnTo>
                  <a:pt x="1400" y="545"/>
                </a:lnTo>
                <a:lnTo>
                  <a:pt x="1298" y="595"/>
                </a:lnTo>
                <a:lnTo>
                  <a:pt x="1200" y="649"/>
                </a:lnTo>
                <a:lnTo>
                  <a:pt x="1106" y="712"/>
                </a:lnTo>
                <a:lnTo>
                  <a:pt x="1017" y="781"/>
                </a:lnTo>
                <a:lnTo>
                  <a:pt x="934" y="854"/>
                </a:lnTo>
                <a:lnTo>
                  <a:pt x="855" y="932"/>
                </a:lnTo>
                <a:lnTo>
                  <a:pt x="781" y="1017"/>
                </a:lnTo>
                <a:lnTo>
                  <a:pt x="712" y="1106"/>
                </a:lnTo>
                <a:lnTo>
                  <a:pt x="651" y="1199"/>
                </a:lnTo>
                <a:lnTo>
                  <a:pt x="595" y="1297"/>
                </a:lnTo>
                <a:lnTo>
                  <a:pt x="546" y="1399"/>
                </a:lnTo>
                <a:lnTo>
                  <a:pt x="503" y="1504"/>
                </a:lnTo>
                <a:lnTo>
                  <a:pt x="468" y="1613"/>
                </a:lnTo>
                <a:lnTo>
                  <a:pt x="439" y="1725"/>
                </a:lnTo>
                <a:lnTo>
                  <a:pt x="420" y="1839"/>
                </a:lnTo>
                <a:lnTo>
                  <a:pt x="406" y="1957"/>
                </a:lnTo>
                <a:lnTo>
                  <a:pt x="402" y="2076"/>
                </a:lnTo>
                <a:lnTo>
                  <a:pt x="406" y="2196"/>
                </a:lnTo>
                <a:lnTo>
                  <a:pt x="420" y="2312"/>
                </a:lnTo>
                <a:lnTo>
                  <a:pt x="439" y="2427"/>
                </a:lnTo>
                <a:lnTo>
                  <a:pt x="468" y="2539"/>
                </a:lnTo>
                <a:lnTo>
                  <a:pt x="503" y="2648"/>
                </a:lnTo>
                <a:lnTo>
                  <a:pt x="546" y="2754"/>
                </a:lnTo>
                <a:lnTo>
                  <a:pt x="595" y="2855"/>
                </a:lnTo>
                <a:lnTo>
                  <a:pt x="651" y="2953"/>
                </a:lnTo>
                <a:lnTo>
                  <a:pt x="712" y="3046"/>
                </a:lnTo>
                <a:lnTo>
                  <a:pt x="781" y="3135"/>
                </a:lnTo>
                <a:lnTo>
                  <a:pt x="855" y="3220"/>
                </a:lnTo>
                <a:lnTo>
                  <a:pt x="934" y="3298"/>
                </a:lnTo>
                <a:lnTo>
                  <a:pt x="1017" y="3372"/>
                </a:lnTo>
                <a:lnTo>
                  <a:pt x="1106" y="3440"/>
                </a:lnTo>
                <a:lnTo>
                  <a:pt x="1200" y="3502"/>
                </a:lnTo>
                <a:lnTo>
                  <a:pt x="1298" y="3558"/>
                </a:lnTo>
                <a:lnTo>
                  <a:pt x="1400" y="3607"/>
                </a:lnTo>
                <a:lnTo>
                  <a:pt x="1505" y="3651"/>
                </a:lnTo>
                <a:lnTo>
                  <a:pt x="1613" y="3685"/>
                </a:lnTo>
                <a:lnTo>
                  <a:pt x="1725" y="3714"/>
                </a:lnTo>
                <a:lnTo>
                  <a:pt x="1840" y="3734"/>
                </a:lnTo>
                <a:lnTo>
                  <a:pt x="1958" y="3746"/>
                </a:lnTo>
                <a:lnTo>
                  <a:pt x="2077" y="3751"/>
                </a:lnTo>
                <a:lnTo>
                  <a:pt x="2196" y="3746"/>
                </a:lnTo>
                <a:lnTo>
                  <a:pt x="2313" y="3734"/>
                </a:lnTo>
                <a:lnTo>
                  <a:pt x="2428" y="3714"/>
                </a:lnTo>
                <a:lnTo>
                  <a:pt x="2540" y="3686"/>
                </a:lnTo>
                <a:lnTo>
                  <a:pt x="2648" y="3651"/>
                </a:lnTo>
                <a:lnTo>
                  <a:pt x="2754" y="3608"/>
                </a:lnTo>
                <a:lnTo>
                  <a:pt x="2856" y="3559"/>
                </a:lnTo>
                <a:lnTo>
                  <a:pt x="2953" y="3503"/>
                </a:lnTo>
                <a:lnTo>
                  <a:pt x="3046" y="3442"/>
                </a:lnTo>
                <a:lnTo>
                  <a:pt x="3135" y="3375"/>
                </a:lnTo>
                <a:lnTo>
                  <a:pt x="3220" y="3301"/>
                </a:lnTo>
                <a:lnTo>
                  <a:pt x="3299" y="3221"/>
                </a:lnTo>
                <a:lnTo>
                  <a:pt x="3373" y="3138"/>
                </a:lnTo>
                <a:lnTo>
                  <a:pt x="3440" y="3049"/>
                </a:lnTo>
                <a:lnTo>
                  <a:pt x="3503" y="2956"/>
                </a:lnTo>
                <a:lnTo>
                  <a:pt x="3559" y="2859"/>
                </a:lnTo>
                <a:lnTo>
                  <a:pt x="3608" y="2758"/>
                </a:lnTo>
                <a:lnTo>
                  <a:pt x="3651" y="2653"/>
                </a:lnTo>
                <a:lnTo>
                  <a:pt x="3686" y="2545"/>
                </a:lnTo>
                <a:lnTo>
                  <a:pt x="3714" y="2434"/>
                </a:lnTo>
                <a:lnTo>
                  <a:pt x="3734" y="2319"/>
                </a:lnTo>
                <a:lnTo>
                  <a:pt x="3746" y="2203"/>
                </a:lnTo>
                <a:lnTo>
                  <a:pt x="3750" y="2084"/>
                </a:lnTo>
                <a:lnTo>
                  <a:pt x="3749" y="2054"/>
                </a:lnTo>
                <a:lnTo>
                  <a:pt x="3744" y="2030"/>
                </a:lnTo>
                <a:lnTo>
                  <a:pt x="3735" y="2010"/>
                </a:lnTo>
                <a:lnTo>
                  <a:pt x="3724" y="1995"/>
                </a:lnTo>
                <a:lnTo>
                  <a:pt x="3711" y="1983"/>
                </a:lnTo>
                <a:lnTo>
                  <a:pt x="3697" y="1974"/>
                </a:lnTo>
                <a:lnTo>
                  <a:pt x="3681" y="1969"/>
                </a:lnTo>
                <a:lnTo>
                  <a:pt x="3664" y="1965"/>
                </a:lnTo>
                <a:lnTo>
                  <a:pt x="3647" y="1963"/>
                </a:lnTo>
                <a:lnTo>
                  <a:pt x="3630" y="1963"/>
                </a:lnTo>
                <a:lnTo>
                  <a:pt x="3440" y="1963"/>
                </a:lnTo>
                <a:lnTo>
                  <a:pt x="3421" y="1962"/>
                </a:lnTo>
                <a:lnTo>
                  <a:pt x="3407" y="1958"/>
                </a:lnTo>
                <a:lnTo>
                  <a:pt x="3399" y="1952"/>
                </a:lnTo>
                <a:lnTo>
                  <a:pt x="3395" y="1944"/>
                </a:lnTo>
                <a:lnTo>
                  <a:pt x="3394" y="1936"/>
                </a:lnTo>
                <a:lnTo>
                  <a:pt x="3395" y="1928"/>
                </a:lnTo>
                <a:lnTo>
                  <a:pt x="3398" y="1918"/>
                </a:lnTo>
                <a:lnTo>
                  <a:pt x="3403" y="1910"/>
                </a:lnTo>
                <a:lnTo>
                  <a:pt x="3407" y="1903"/>
                </a:lnTo>
                <a:lnTo>
                  <a:pt x="3411" y="1896"/>
                </a:lnTo>
                <a:lnTo>
                  <a:pt x="3414" y="1894"/>
                </a:lnTo>
                <a:lnTo>
                  <a:pt x="3415" y="1892"/>
                </a:lnTo>
                <a:lnTo>
                  <a:pt x="3921" y="1091"/>
                </a:lnTo>
                <a:lnTo>
                  <a:pt x="3932" y="1079"/>
                </a:lnTo>
                <a:lnTo>
                  <a:pt x="3943" y="1073"/>
                </a:lnTo>
                <a:lnTo>
                  <a:pt x="3953" y="1073"/>
                </a:lnTo>
                <a:lnTo>
                  <a:pt x="3961" y="1076"/>
                </a:lnTo>
                <a:lnTo>
                  <a:pt x="3968" y="1080"/>
                </a:lnTo>
                <a:lnTo>
                  <a:pt x="3973" y="1084"/>
                </a:lnTo>
                <a:lnTo>
                  <a:pt x="3975" y="1087"/>
                </a:lnTo>
                <a:lnTo>
                  <a:pt x="4487" y="1895"/>
                </a:lnTo>
                <a:lnTo>
                  <a:pt x="4489" y="1896"/>
                </a:lnTo>
                <a:lnTo>
                  <a:pt x="4491" y="1901"/>
                </a:lnTo>
                <a:lnTo>
                  <a:pt x="4496" y="1907"/>
                </a:lnTo>
                <a:lnTo>
                  <a:pt x="4501" y="1916"/>
                </a:lnTo>
                <a:lnTo>
                  <a:pt x="4504" y="1924"/>
                </a:lnTo>
                <a:lnTo>
                  <a:pt x="4507" y="1933"/>
                </a:lnTo>
                <a:lnTo>
                  <a:pt x="4507" y="1943"/>
                </a:lnTo>
                <a:lnTo>
                  <a:pt x="4502" y="1951"/>
                </a:lnTo>
                <a:lnTo>
                  <a:pt x="4496" y="1957"/>
                </a:lnTo>
                <a:lnTo>
                  <a:pt x="4482" y="1962"/>
                </a:lnTo>
                <a:lnTo>
                  <a:pt x="4463" y="1963"/>
                </a:lnTo>
                <a:lnTo>
                  <a:pt x="4275" y="1963"/>
                </a:lnTo>
                <a:lnTo>
                  <a:pt x="4245" y="1965"/>
                </a:lnTo>
                <a:lnTo>
                  <a:pt x="4221" y="1970"/>
                </a:lnTo>
                <a:lnTo>
                  <a:pt x="4200" y="1978"/>
                </a:lnTo>
                <a:lnTo>
                  <a:pt x="4185" y="1989"/>
                </a:lnTo>
                <a:lnTo>
                  <a:pt x="4173" y="2002"/>
                </a:lnTo>
                <a:lnTo>
                  <a:pt x="4165" y="2014"/>
                </a:lnTo>
                <a:lnTo>
                  <a:pt x="4159" y="2028"/>
                </a:lnTo>
                <a:lnTo>
                  <a:pt x="4155" y="2040"/>
                </a:lnTo>
                <a:lnTo>
                  <a:pt x="4154" y="2051"/>
                </a:lnTo>
                <a:lnTo>
                  <a:pt x="4154" y="2062"/>
                </a:lnTo>
                <a:lnTo>
                  <a:pt x="4154" y="2067"/>
                </a:lnTo>
                <a:lnTo>
                  <a:pt x="4154" y="2076"/>
                </a:lnTo>
                <a:lnTo>
                  <a:pt x="4154" y="2081"/>
                </a:lnTo>
                <a:lnTo>
                  <a:pt x="4154" y="2085"/>
                </a:lnTo>
                <a:lnTo>
                  <a:pt x="4148" y="2215"/>
                </a:lnTo>
                <a:lnTo>
                  <a:pt x="4136" y="2344"/>
                </a:lnTo>
                <a:lnTo>
                  <a:pt x="4115" y="2469"/>
                </a:lnTo>
                <a:lnTo>
                  <a:pt x="4088" y="2594"/>
                </a:lnTo>
                <a:lnTo>
                  <a:pt x="4053" y="2714"/>
                </a:lnTo>
                <a:lnTo>
                  <a:pt x="4012" y="2832"/>
                </a:lnTo>
                <a:lnTo>
                  <a:pt x="3962" y="2945"/>
                </a:lnTo>
                <a:lnTo>
                  <a:pt x="3906" y="3056"/>
                </a:lnTo>
                <a:lnTo>
                  <a:pt x="3845" y="3163"/>
                </a:lnTo>
                <a:lnTo>
                  <a:pt x="3778" y="3265"/>
                </a:lnTo>
                <a:lnTo>
                  <a:pt x="3704" y="3364"/>
                </a:lnTo>
                <a:lnTo>
                  <a:pt x="3626" y="3458"/>
                </a:lnTo>
                <a:lnTo>
                  <a:pt x="3541" y="3547"/>
                </a:lnTo>
                <a:lnTo>
                  <a:pt x="3452" y="3630"/>
                </a:lnTo>
                <a:lnTo>
                  <a:pt x="3358" y="3710"/>
                </a:lnTo>
                <a:lnTo>
                  <a:pt x="3260" y="3782"/>
                </a:lnTo>
                <a:lnTo>
                  <a:pt x="3157" y="3849"/>
                </a:lnTo>
                <a:lnTo>
                  <a:pt x="3049" y="3911"/>
                </a:lnTo>
                <a:lnTo>
                  <a:pt x="2938" y="3965"/>
                </a:lnTo>
                <a:lnTo>
                  <a:pt x="2825" y="4013"/>
                </a:lnTo>
                <a:lnTo>
                  <a:pt x="2707" y="4056"/>
                </a:lnTo>
                <a:lnTo>
                  <a:pt x="2586" y="4090"/>
                </a:lnTo>
                <a:lnTo>
                  <a:pt x="2462" y="4117"/>
                </a:lnTo>
                <a:lnTo>
                  <a:pt x="2337" y="4138"/>
                </a:lnTo>
                <a:lnTo>
                  <a:pt x="2207" y="4148"/>
                </a:lnTo>
                <a:lnTo>
                  <a:pt x="2077" y="4153"/>
                </a:lnTo>
                <a:lnTo>
                  <a:pt x="1946" y="4148"/>
                </a:lnTo>
                <a:lnTo>
                  <a:pt x="1817" y="4138"/>
                </a:lnTo>
                <a:lnTo>
                  <a:pt x="1690" y="4117"/>
                </a:lnTo>
                <a:lnTo>
                  <a:pt x="1566" y="4090"/>
                </a:lnTo>
                <a:lnTo>
                  <a:pt x="1445" y="4056"/>
                </a:lnTo>
                <a:lnTo>
                  <a:pt x="1328" y="4013"/>
                </a:lnTo>
                <a:lnTo>
                  <a:pt x="1213" y="3964"/>
                </a:lnTo>
                <a:lnTo>
                  <a:pt x="1101" y="3909"/>
                </a:lnTo>
                <a:lnTo>
                  <a:pt x="994" y="3848"/>
                </a:lnTo>
                <a:lnTo>
                  <a:pt x="891" y="3781"/>
                </a:lnTo>
                <a:lnTo>
                  <a:pt x="793" y="3707"/>
                </a:lnTo>
                <a:lnTo>
                  <a:pt x="699" y="3629"/>
                </a:lnTo>
                <a:lnTo>
                  <a:pt x="608" y="3544"/>
                </a:lnTo>
                <a:lnTo>
                  <a:pt x="525" y="3455"/>
                </a:lnTo>
                <a:lnTo>
                  <a:pt x="446" y="3361"/>
                </a:lnTo>
                <a:lnTo>
                  <a:pt x="373" y="3262"/>
                </a:lnTo>
                <a:lnTo>
                  <a:pt x="305" y="3159"/>
                </a:lnTo>
                <a:lnTo>
                  <a:pt x="243" y="3052"/>
                </a:lnTo>
                <a:lnTo>
                  <a:pt x="189" y="2941"/>
                </a:lnTo>
                <a:lnTo>
                  <a:pt x="139" y="2826"/>
                </a:lnTo>
                <a:lnTo>
                  <a:pt x="98" y="2709"/>
                </a:lnTo>
                <a:lnTo>
                  <a:pt x="63" y="2587"/>
                </a:lnTo>
                <a:lnTo>
                  <a:pt x="36" y="2463"/>
                </a:lnTo>
                <a:lnTo>
                  <a:pt x="16" y="2337"/>
                </a:lnTo>
                <a:lnTo>
                  <a:pt x="4" y="2207"/>
                </a:lnTo>
                <a:lnTo>
                  <a:pt x="0" y="2076"/>
                </a:lnTo>
                <a:lnTo>
                  <a:pt x="4" y="1946"/>
                </a:lnTo>
                <a:lnTo>
                  <a:pt x="16" y="1816"/>
                </a:lnTo>
                <a:lnTo>
                  <a:pt x="36" y="1690"/>
                </a:lnTo>
                <a:lnTo>
                  <a:pt x="63" y="1565"/>
                </a:lnTo>
                <a:lnTo>
                  <a:pt x="98" y="1444"/>
                </a:lnTo>
                <a:lnTo>
                  <a:pt x="139" y="1326"/>
                </a:lnTo>
                <a:lnTo>
                  <a:pt x="189" y="1211"/>
                </a:lnTo>
                <a:lnTo>
                  <a:pt x="243" y="1101"/>
                </a:lnTo>
                <a:lnTo>
                  <a:pt x="305" y="994"/>
                </a:lnTo>
                <a:lnTo>
                  <a:pt x="373" y="890"/>
                </a:lnTo>
                <a:lnTo>
                  <a:pt x="446" y="792"/>
                </a:lnTo>
                <a:lnTo>
                  <a:pt x="525" y="697"/>
                </a:lnTo>
                <a:lnTo>
                  <a:pt x="608" y="608"/>
                </a:lnTo>
                <a:lnTo>
                  <a:pt x="699" y="524"/>
                </a:lnTo>
                <a:lnTo>
                  <a:pt x="793" y="446"/>
                </a:lnTo>
                <a:lnTo>
                  <a:pt x="891" y="372"/>
                </a:lnTo>
                <a:lnTo>
                  <a:pt x="994" y="305"/>
                </a:lnTo>
                <a:lnTo>
                  <a:pt x="1101" y="243"/>
                </a:lnTo>
                <a:lnTo>
                  <a:pt x="1213" y="187"/>
                </a:lnTo>
                <a:lnTo>
                  <a:pt x="1328" y="139"/>
                </a:lnTo>
                <a:lnTo>
                  <a:pt x="1445" y="97"/>
                </a:lnTo>
                <a:lnTo>
                  <a:pt x="1566" y="63"/>
                </a:lnTo>
                <a:lnTo>
                  <a:pt x="1690" y="35"/>
                </a:lnTo>
                <a:lnTo>
                  <a:pt x="1817" y="15"/>
                </a:lnTo>
                <a:lnTo>
                  <a:pt x="1946" y="4"/>
                </a:lnTo>
                <a:lnTo>
                  <a:pt x="2077" y="0"/>
                </a:lnTo>
                <a:close/>
              </a:path>
            </a:pathLst>
          </a:custGeom>
          <a:gradFill rotWithShape="0">
            <a:gsLst>
              <a:gs pos="43000">
                <a:srgbClr val="C00000"/>
              </a:gs>
              <a:gs pos="89000">
                <a:srgbClr val="00B050"/>
              </a:gs>
              <a:gs pos="94000">
                <a:srgbClr val="22A84A"/>
              </a:gs>
            </a:gsLst>
            <a:lin ang="0"/>
          </a:gradFill>
          <a:ln>
            <a:noFill/>
          </a:ln>
        </p:spPr>
        <p:style>
          <a:lnRef idx="0">
            <a:scrgbClr r="0" g="0" b="0"/>
          </a:lnRef>
          <a:fillRef idx="0">
            <a:scrgbClr r="0" g="0" b="0"/>
          </a:fillRef>
          <a:effectRef idx="0">
            <a:scrgbClr r="0" g="0" b="0"/>
          </a:effectRef>
          <a:fontRef idx="minor"/>
        </p:style>
        <p:txBody>
          <a:bodyPr/>
          <a:lstStyle/>
          <a:p>
            <a:endParaRPr lang="en-US"/>
          </a:p>
        </p:txBody>
      </p:sp>
      <p:sp>
        <p:nvSpPr>
          <p:cNvPr id="463" name="CustomShape 31"/>
          <p:cNvSpPr/>
          <p:nvPr/>
        </p:nvSpPr>
        <p:spPr>
          <a:xfrm>
            <a:off x="181440" y="6630480"/>
            <a:ext cx="10382760" cy="735480"/>
          </a:xfrm>
          <a:prstGeom prst="rightArrow">
            <a:avLst>
              <a:gd name="adj1" fmla="val 50000"/>
              <a:gd name="adj2" fmla="val 50000"/>
            </a:avLst>
          </a:prstGeom>
          <a:gradFill rotWithShape="0">
            <a:gsLst>
              <a:gs pos="0">
                <a:srgbClr val="F14100"/>
              </a:gs>
              <a:gs pos="100000">
                <a:srgbClr val="5EA9CA"/>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464" name="Picture 16"/>
          <p:cNvPicPr/>
          <p:nvPr/>
        </p:nvPicPr>
        <p:blipFill>
          <a:blip r:embed="rId7"/>
          <a:stretch/>
        </p:blipFill>
        <p:spPr>
          <a:xfrm flipH="1">
            <a:off x="8257320" y="3737160"/>
            <a:ext cx="1675440" cy="3706920"/>
          </a:xfrm>
          <a:prstGeom prst="rect">
            <a:avLst/>
          </a:prstGeom>
          <a:ln>
            <a:noFill/>
          </a:ln>
        </p:spPr>
      </p:pic>
      <p:pic>
        <p:nvPicPr>
          <p:cNvPr id="465" name="Picture 164"/>
          <p:cNvPicPr/>
          <p:nvPr/>
        </p:nvPicPr>
        <p:blipFill>
          <a:blip r:embed="rId5"/>
          <a:srcRect l="21350" r="11246"/>
          <a:stretch/>
        </p:blipFill>
        <p:spPr>
          <a:xfrm>
            <a:off x="9457200" y="4125240"/>
            <a:ext cx="1041480" cy="1000800"/>
          </a:xfrm>
          <a:prstGeom prst="rect">
            <a:avLst/>
          </a:prstGeom>
          <a:ln>
            <a:noFill/>
          </a:ln>
        </p:spPr>
      </p:pic>
      <p:sp>
        <p:nvSpPr>
          <p:cNvPr id="466" name="CustomShape 32"/>
          <p:cNvSpPr/>
          <p:nvPr/>
        </p:nvSpPr>
        <p:spPr>
          <a:xfrm>
            <a:off x="9413280" y="4881600"/>
            <a:ext cx="697320" cy="697320"/>
          </a:xfrm>
          <a:prstGeom prst="wedgeEllipseCallout">
            <a:avLst>
              <a:gd name="adj1" fmla="val -80343"/>
              <a:gd name="adj2" fmla="val 142455"/>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67" name="CustomShape 33"/>
          <p:cNvSpPr/>
          <p:nvPr/>
        </p:nvSpPr>
        <p:spPr>
          <a:xfrm>
            <a:off x="9164160" y="5092560"/>
            <a:ext cx="119592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FFFFFF"/>
                </a:solidFill>
                <a:latin typeface="Arial"/>
                <a:ea typeface="DejaVu Sans"/>
              </a:rPr>
              <a:t>Piqûre</a:t>
            </a:r>
            <a:endParaRPr lang="fr-FR" sz="1600" b="0" strike="noStrike" spc="-1">
              <a:latin typeface="Arial"/>
            </a:endParaRPr>
          </a:p>
        </p:txBody>
      </p:sp>
      <p:sp>
        <p:nvSpPr>
          <p:cNvPr id="468" name="CustomShape 34"/>
          <p:cNvSpPr/>
          <p:nvPr/>
        </p:nvSpPr>
        <p:spPr>
          <a:xfrm>
            <a:off x="263520" y="7203240"/>
            <a:ext cx="4258080" cy="24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599"/>
              </a:spcBef>
            </a:pPr>
            <a:r>
              <a:rPr lang="fr-FR" sz="1050" b="0" strike="noStrike" spc="-1">
                <a:solidFill>
                  <a:srgbClr val="0D0D0D"/>
                </a:solidFill>
                <a:latin typeface="Arial"/>
                <a:ea typeface="DejaVu Sans"/>
              </a:rPr>
              <a:t>Sources : ARS Occitanie, INPES</a:t>
            </a:r>
            <a:endParaRPr lang="fr-FR" sz="1050" b="0" strike="noStrike" spc="-1">
              <a:latin typeface="Arial"/>
            </a:endParaRPr>
          </a:p>
        </p:txBody>
      </p:sp>
      <p:sp>
        <p:nvSpPr>
          <p:cNvPr id="469" name="CustomShape 35"/>
          <p:cNvSpPr/>
          <p:nvPr/>
        </p:nvSpPr>
        <p:spPr>
          <a:xfrm>
            <a:off x="0" y="782280"/>
            <a:ext cx="106927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1800" b="0" strike="noStrike" cap="all" spc="-1">
                <a:solidFill>
                  <a:srgbClr val="FFFFFF"/>
                </a:solidFill>
                <a:latin typeface="Arial Black"/>
                <a:ea typeface="DejaVu Sans"/>
              </a:rPr>
              <a:t>Qu’est-ce qu’un cas </a:t>
            </a:r>
            <a:r>
              <a:rPr lang="fr-FR" sz="1800" b="0" strike="noStrike" cap="all" spc="-1">
                <a:solidFill>
                  <a:srgbClr val="E46C0A"/>
                </a:solidFill>
                <a:latin typeface="Arial Black"/>
                <a:ea typeface="DejaVu Sans"/>
              </a:rPr>
              <a:t>importé ? </a:t>
            </a:r>
            <a:r>
              <a:rPr lang="fr-FR" sz="1800" b="0" strike="noStrike" cap="all" spc="-1">
                <a:solidFill>
                  <a:srgbClr val="FFFFFF"/>
                </a:solidFill>
                <a:latin typeface="Arial Black"/>
                <a:ea typeface="DejaVu Sans"/>
              </a:rPr>
              <a:t>Un cas </a:t>
            </a:r>
            <a:r>
              <a:rPr lang="fr-FR" sz="1800" b="0" strike="noStrike" cap="all" spc="-1">
                <a:solidFill>
                  <a:srgbClr val="E46C0A"/>
                </a:solidFill>
                <a:latin typeface="Arial Black"/>
                <a:ea typeface="DejaVu Sans"/>
              </a:rPr>
              <a:t>autochtone</a:t>
            </a:r>
            <a:r>
              <a:rPr lang="fr-FR" sz="1800" b="0" strike="noStrike" cap="all" spc="-1">
                <a:solidFill>
                  <a:srgbClr val="FFFFFF"/>
                </a:solidFill>
                <a:latin typeface="Arial Black"/>
                <a:ea typeface="DejaVu Sans"/>
              </a:rPr>
              <a:t> </a:t>
            </a:r>
            <a:r>
              <a:rPr lang="fr-FR" sz="1800" b="0" strike="noStrike" cap="all" spc="-1">
                <a:solidFill>
                  <a:srgbClr val="E46C0A"/>
                </a:solidFill>
                <a:latin typeface="Arial Black"/>
                <a:ea typeface="DejaVu Sans"/>
              </a:rPr>
              <a:t>?</a:t>
            </a:r>
            <a:endParaRPr lang="fr-FR" sz="18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1"/>
          <p:cNvGrpSpPr/>
          <p:nvPr/>
        </p:nvGrpSpPr>
        <p:grpSpPr>
          <a:xfrm>
            <a:off x="0" y="-104760"/>
            <a:ext cx="10691280" cy="7346880"/>
            <a:chOff x="0" y="-104760"/>
            <a:chExt cx="10691280" cy="7346880"/>
          </a:xfrm>
        </p:grpSpPr>
        <p:sp>
          <p:nvSpPr>
            <p:cNvPr id="471" name="CustomShape 2"/>
            <p:cNvSpPr/>
            <p:nvPr/>
          </p:nvSpPr>
          <p:spPr>
            <a:xfrm>
              <a:off x="0" y="-104760"/>
              <a:ext cx="161496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72" name="CustomShape 3"/>
            <p:cNvSpPr/>
            <p:nvPr/>
          </p:nvSpPr>
          <p:spPr>
            <a:xfrm>
              <a:off x="1615680" y="-104040"/>
              <a:ext cx="907560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473" name="CustomShape 4"/>
          <p:cNvSpPr/>
          <p:nvPr/>
        </p:nvSpPr>
        <p:spPr>
          <a:xfrm>
            <a:off x="9000" y="6527880"/>
            <a:ext cx="10682280" cy="10314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474" name="CustomShape 5"/>
          <p:cNvSpPr/>
          <p:nvPr/>
        </p:nvSpPr>
        <p:spPr>
          <a:xfrm>
            <a:off x="2908440" y="243000"/>
            <a:ext cx="6301080" cy="63010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475" name="Image 2"/>
          <p:cNvPicPr/>
          <p:nvPr/>
        </p:nvPicPr>
        <p:blipFill>
          <a:blip r:embed="rId4"/>
          <a:srcRect l="1672" t="990" r="1857" b="1101"/>
          <a:stretch/>
        </p:blipFill>
        <p:spPr>
          <a:xfrm>
            <a:off x="1671120" y="499320"/>
            <a:ext cx="6876720" cy="6231240"/>
          </a:xfrm>
          <a:prstGeom prst="rect">
            <a:avLst/>
          </a:prstGeom>
          <a:ln>
            <a:noFill/>
          </a:ln>
        </p:spPr>
      </p:pic>
      <p:grpSp>
        <p:nvGrpSpPr>
          <p:cNvPr id="476" name="Group 6"/>
          <p:cNvGrpSpPr/>
          <p:nvPr/>
        </p:nvGrpSpPr>
        <p:grpSpPr>
          <a:xfrm>
            <a:off x="2848637" y="2834120"/>
            <a:ext cx="2541643" cy="2090680"/>
            <a:chOff x="2848637" y="2834120"/>
            <a:chExt cx="2541643" cy="2090680"/>
          </a:xfrm>
        </p:grpSpPr>
        <p:grpSp>
          <p:nvGrpSpPr>
            <p:cNvPr id="477" name="Group 7"/>
            <p:cNvGrpSpPr/>
            <p:nvPr/>
          </p:nvGrpSpPr>
          <p:grpSpPr>
            <a:xfrm>
              <a:off x="2848637" y="2834120"/>
              <a:ext cx="2282040" cy="732504"/>
              <a:chOff x="2848637" y="2834120"/>
              <a:chExt cx="2282040" cy="732504"/>
            </a:xfrm>
          </p:grpSpPr>
          <p:sp>
            <p:nvSpPr>
              <p:cNvPr id="478" name="CustomShape 8"/>
              <p:cNvSpPr/>
              <p:nvPr/>
            </p:nvSpPr>
            <p:spPr>
              <a:xfrm>
                <a:off x="2848637" y="2834120"/>
                <a:ext cx="2282040" cy="732504"/>
              </a:xfrm>
              <a:prstGeom prst="wedgeRectCallout">
                <a:avLst>
                  <a:gd name="adj1" fmla="val 2167"/>
                  <a:gd name="adj2" fmla="val -23118"/>
                </a:avLst>
              </a:prstGeom>
              <a:solidFill>
                <a:schemeClr val="bg1"/>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79" name="CustomShape 9"/>
              <p:cNvSpPr/>
              <p:nvPr/>
            </p:nvSpPr>
            <p:spPr>
              <a:xfrm>
                <a:off x="2848637" y="2899138"/>
                <a:ext cx="224136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cap="all" spc="-1" dirty="0">
                    <a:solidFill>
                      <a:srgbClr val="262626"/>
                    </a:solidFill>
                    <a:latin typeface="Arial"/>
                    <a:ea typeface="DejaVu Sans"/>
                  </a:rPr>
                  <a:t>VAR :</a:t>
                </a:r>
                <a:endParaRPr lang="fr-FR" sz="1600" b="0" strike="noStrike" spc="-1" dirty="0">
                  <a:latin typeface="Arial"/>
                </a:endParaRPr>
              </a:p>
              <a:p>
                <a:pPr>
                  <a:lnSpc>
                    <a:spcPct val="100000"/>
                  </a:lnSpc>
                </a:pPr>
                <a:r>
                  <a:rPr lang="fr-FR" sz="1600" b="0" strike="noStrike" cap="all" spc="-1" dirty="0">
                    <a:solidFill>
                      <a:srgbClr val="262626"/>
                    </a:solidFill>
                    <a:latin typeface="Arial"/>
                    <a:ea typeface="DejaVu Sans"/>
                  </a:rPr>
                  <a:t>DENGUE : </a:t>
                </a:r>
                <a:r>
                  <a:rPr lang="fr-FR" sz="1600" cap="all" spc="-1" dirty="0">
                    <a:solidFill>
                      <a:srgbClr val="262626"/>
                    </a:solidFill>
                    <a:latin typeface="Arial"/>
                    <a:ea typeface="DejaVu Sans"/>
                  </a:rPr>
                  <a:t>7 </a:t>
                </a:r>
                <a:r>
                  <a:rPr lang="fr-FR" sz="1600" b="0" strike="noStrike" cap="all" spc="-1" dirty="0">
                    <a:solidFill>
                      <a:srgbClr val="262626"/>
                    </a:solidFill>
                    <a:latin typeface="Arial"/>
                    <a:ea typeface="DejaVu Sans"/>
                  </a:rPr>
                  <a:t>cas</a:t>
                </a:r>
                <a:endParaRPr lang="fr-FR" sz="1600" b="0" strike="noStrike" spc="-1" dirty="0">
                  <a:latin typeface="Arial"/>
                </a:endParaRPr>
              </a:p>
            </p:txBody>
          </p:sp>
        </p:grpSp>
        <p:grpSp>
          <p:nvGrpSpPr>
            <p:cNvPr id="480" name="Group 10"/>
            <p:cNvGrpSpPr/>
            <p:nvPr/>
          </p:nvGrpSpPr>
          <p:grpSpPr>
            <a:xfrm>
              <a:off x="3939120" y="3569040"/>
              <a:ext cx="1451160" cy="1355760"/>
              <a:chOff x="3939120" y="3569040"/>
              <a:chExt cx="1451160" cy="1355760"/>
            </a:xfrm>
          </p:grpSpPr>
          <p:sp>
            <p:nvSpPr>
              <p:cNvPr id="481" name="CustomShape 11"/>
              <p:cNvSpPr/>
              <p:nvPr/>
            </p:nvSpPr>
            <p:spPr>
              <a:xfrm>
                <a:off x="3939120" y="4924440"/>
                <a:ext cx="1451160" cy="360"/>
              </a:xfrm>
              <a:custGeom>
                <a:avLst/>
                <a:gdLst/>
                <a:ahLst/>
                <a:cxnLst/>
                <a:rect l="l" t="t" r="r" b="b"/>
                <a:pathLst>
                  <a:path w="21600" h="21600">
                    <a:moveTo>
                      <a:pt x="0" y="0"/>
                    </a:moveTo>
                    <a:lnTo>
                      <a:pt x="21600" y="21600"/>
                    </a:lnTo>
                  </a:path>
                </a:pathLst>
              </a:custGeom>
              <a:noFill/>
              <a:ln w="76320">
                <a:solidFill>
                  <a:schemeClr val="tx1"/>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482" name="Line 12"/>
              <p:cNvSpPr/>
              <p:nvPr/>
            </p:nvSpPr>
            <p:spPr>
              <a:xfrm>
                <a:off x="3974760" y="3569040"/>
                <a:ext cx="0" cy="1354680"/>
              </a:xfrm>
              <a:prstGeom prst="line">
                <a:avLst/>
              </a:prstGeom>
              <a:ln w="76320">
                <a:solidFill>
                  <a:schemeClr val="tx1"/>
                </a:solidFill>
                <a:round/>
              </a:ln>
            </p:spPr>
            <p:style>
              <a:lnRef idx="1">
                <a:schemeClr val="accent1"/>
              </a:lnRef>
              <a:fillRef idx="0">
                <a:schemeClr val="accent1"/>
              </a:fillRef>
              <a:effectRef idx="0">
                <a:schemeClr val="accent1"/>
              </a:effectRef>
              <a:fontRef idx="minor"/>
            </p:style>
            <p:txBody>
              <a:bodyPr/>
              <a:lstStyle/>
              <a:p>
                <a:endParaRPr lang="en-US"/>
              </a:p>
            </p:txBody>
          </p:sp>
        </p:grpSp>
      </p:grpSp>
      <p:sp>
        <p:nvSpPr>
          <p:cNvPr id="483" name="CustomShape 13"/>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84" name="CustomShape 14"/>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Cas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Autochtones</a:t>
            </a:r>
            <a:endParaRPr lang="fr-FR" sz="3600" b="0" strike="noStrike" spc="-1">
              <a:latin typeface="Arial"/>
            </a:endParaRPr>
          </a:p>
        </p:txBody>
      </p:sp>
      <p:sp>
        <p:nvSpPr>
          <p:cNvPr id="485" name="CustomShape 15"/>
          <p:cNvSpPr/>
          <p:nvPr/>
        </p:nvSpPr>
        <p:spPr>
          <a:xfrm>
            <a:off x="7180560" y="3090240"/>
            <a:ext cx="360" cy="607320"/>
          </a:xfrm>
          <a:custGeom>
            <a:avLst/>
            <a:gdLst/>
            <a:ahLst/>
            <a:cxnLst/>
            <a:rect l="l" t="t" r="r" b="b"/>
            <a:pathLst>
              <a:path w="21600" h="21600">
                <a:moveTo>
                  <a:pt x="0" y="0"/>
                </a:moveTo>
                <a:lnTo>
                  <a:pt x="21600" y="21600"/>
                </a:lnTo>
              </a:path>
            </a:pathLst>
          </a:custGeom>
          <a:noFill/>
          <a:ln w="76320">
            <a:solidFill>
              <a:schemeClr val="tx1"/>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nvGrpSpPr>
          <p:cNvPr id="486" name="Group 16"/>
          <p:cNvGrpSpPr/>
          <p:nvPr/>
        </p:nvGrpSpPr>
        <p:grpSpPr>
          <a:xfrm>
            <a:off x="6057000" y="2186280"/>
            <a:ext cx="2616480" cy="894960"/>
            <a:chOff x="6057000" y="2186280"/>
            <a:chExt cx="2616480" cy="894960"/>
          </a:xfrm>
        </p:grpSpPr>
        <p:sp>
          <p:nvSpPr>
            <p:cNvPr id="487" name="CustomShape 17"/>
            <p:cNvSpPr/>
            <p:nvPr/>
          </p:nvSpPr>
          <p:spPr>
            <a:xfrm>
              <a:off x="6057000" y="2186280"/>
              <a:ext cx="2253960" cy="894960"/>
            </a:xfrm>
            <a:prstGeom prst="wedgeRectCallout">
              <a:avLst>
                <a:gd name="adj1" fmla="val 2167"/>
                <a:gd name="adj2" fmla="val -23118"/>
              </a:avLst>
            </a:prstGeom>
            <a:solidFill>
              <a:schemeClr val="bg1"/>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88" name="CustomShape 18"/>
            <p:cNvSpPr/>
            <p:nvPr/>
          </p:nvSpPr>
          <p:spPr>
            <a:xfrm>
              <a:off x="6112440" y="2364480"/>
              <a:ext cx="256104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cap="all" spc="-1" dirty="0" err="1">
                  <a:solidFill>
                    <a:srgbClr val="262626"/>
                  </a:solidFill>
                  <a:latin typeface="Arial"/>
                  <a:ea typeface="DejaVu Sans"/>
                </a:rPr>
                <a:t>Alpes-maritimes</a:t>
              </a:r>
              <a:r>
                <a:rPr lang="fr-FR" sz="1600" b="1" strike="noStrike" cap="all" spc="-1" dirty="0">
                  <a:solidFill>
                    <a:srgbClr val="262626"/>
                  </a:solidFill>
                  <a:latin typeface="Arial"/>
                  <a:ea typeface="DejaVu Sans"/>
                </a:rPr>
                <a:t> :</a:t>
              </a:r>
              <a:endParaRPr lang="fr-FR" sz="1600" b="0" strike="noStrike" spc="-1" dirty="0">
                <a:latin typeface="Arial"/>
              </a:endParaRPr>
            </a:p>
            <a:p>
              <a:pPr>
                <a:lnSpc>
                  <a:spcPct val="100000"/>
                </a:lnSpc>
              </a:pPr>
              <a:r>
                <a:rPr lang="fr-FR" sz="1600" b="0" strike="noStrike" cap="all" spc="-1" dirty="0">
                  <a:solidFill>
                    <a:srgbClr val="262626"/>
                  </a:solidFill>
                  <a:latin typeface="Arial"/>
                  <a:ea typeface="DejaVu Sans"/>
                </a:rPr>
                <a:t>Dengue : 44 cas</a:t>
              </a:r>
              <a:endParaRPr lang="fr-FR" sz="1600" b="0" strike="noStrike" spc="-1" dirty="0">
                <a:latin typeface="Arial"/>
              </a:endParaRPr>
            </a:p>
          </p:txBody>
        </p:sp>
      </p:grpSp>
      <p:sp>
        <p:nvSpPr>
          <p:cNvPr id="489" name="CustomShape 19"/>
          <p:cNvSpPr/>
          <p:nvPr/>
        </p:nvSpPr>
        <p:spPr>
          <a:xfrm>
            <a:off x="9000" y="6718320"/>
            <a:ext cx="10682640" cy="84132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490" name="CustomShape 20"/>
          <p:cNvSpPr/>
          <p:nvPr/>
        </p:nvSpPr>
        <p:spPr>
          <a:xfrm>
            <a:off x="8673840" y="5843520"/>
            <a:ext cx="1447200" cy="1447200"/>
          </a:xfrm>
          <a:prstGeom prst="ellipse">
            <a:avLst/>
          </a:prstGeom>
          <a:solidFill>
            <a:schemeClr val="bg1"/>
          </a:solidFill>
          <a:ln>
            <a:noFill/>
          </a:ln>
          <a:effectLst>
            <a:outerShdw blurRad="50800" dist="50100" dir="15754116"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491" name="Group 21"/>
          <p:cNvGrpSpPr/>
          <p:nvPr/>
        </p:nvGrpSpPr>
        <p:grpSpPr>
          <a:xfrm>
            <a:off x="8739360" y="6121800"/>
            <a:ext cx="1121400" cy="1120320"/>
            <a:chOff x="8739360" y="6121800"/>
            <a:chExt cx="1121400" cy="1120320"/>
          </a:xfrm>
        </p:grpSpPr>
        <p:sp>
          <p:nvSpPr>
            <p:cNvPr id="492" name="CustomShape 22"/>
            <p:cNvSpPr/>
            <p:nvPr/>
          </p:nvSpPr>
          <p:spPr>
            <a:xfrm>
              <a:off x="8739360" y="6121800"/>
              <a:ext cx="1121400" cy="112032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493" name="CustomShape 23"/>
            <p:cNvSpPr/>
            <p:nvPr/>
          </p:nvSpPr>
          <p:spPr>
            <a:xfrm>
              <a:off x="9210600" y="6292080"/>
              <a:ext cx="459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0" strike="noStrike" cap="all" spc="-1">
                  <a:solidFill>
                    <a:srgbClr val="F79646"/>
                  </a:solidFill>
                  <a:latin typeface="BD Cartoon Shout"/>
                  <a:ea typeface="DejaVu Sans"/>
                </a:rPr>
                <a:t>?</a:t>
              </a:r>
              <a:endParaRPr lang="fr-FR" sz="3600" b="0" strike="noStrike" spc="-1">
                <a:latin typeface="Arial"/>
              </a:endParaRPr>
            </a:p>
          </p:txBody>
        </p:sp>
      </p:grpSp>
      <p:sp>
        <p:nvSpPr>
          <p:cNvPr id="494" name="CustomShape 24"/>
          <p:cNvSpPr/>
          <p:nvPr/>
        </p:nvSpPr>
        <p:spPr>
          <a:xfrm>
            <a:off x="1551960" y="6904800"/>
            <a:ext cx="7277400" cy="3832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900" b="0" strike="noStrike" spc="-1" dirty="0">
                <a:solidFill>
                  <a:srgbClr val="E46C0A"/>
                </a:solidFill>
                <a:latin typeface="Arial Black"/>
                <a:ea typeface="DejaVu Sans"/>
              </a:rPr>
              <a:t>Région PACA en 2022</a:t>
            </a:r>
            <a:endParaRPr lang="fr-FR" sz="19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5" name="Group 1"/>
          <p:cNvGrpSpPr/>
          <p:nvPr/>
        </p:nvGrpSpPr>
        <p:grpSpPr>
          <a:xfrm>
            <a:off x="0" y="-104760"/>
            <a:ext cx="10691280" cy="7346880"/>
            <a:chOff x="0" y="-104760"/>
            <a:chExt cx="10691280" cy="7346880"/>
          </a:xfrm>
        </p:grpSpPr>
        <p:sp>
          <p:nvSpPr>
            <p:cNvPr id="496" name="CustomShape 2"/>
            <p:cNvSpPr/>
            <p:nvPr/>
          </p:nvSpPr>
          <p:spPr>
            <a:xfrm>
              <a:off x="0" y="-104760"/>
              <a:ext cx="161496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497" name="CustomShape 3"/>
            <p:cNvSpPr/>
            <p:nvPr/>
          </p:nvSpPr>
          <p:spPr>
            <a:xfrm>
              <a:off x="1615680" y="-104040"/>
              <a:ext cx="907560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498" name="CustomShape 4"/>
          <p:cNvSpPr/>
          <p:nvPr/>
        </p:nvSpPr>
        <p:spPr>
          <a:xfrm>
            <a:off x="9000" y="6527880"/>
            <a:ext cx="10682280" cy="10314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499" name="CustomShape 5"/>
          <p:cNvSpPr/>
          <p:nvPr/>
        </p:nvSpPr>
        <p:spPr>
          <a:xfrm>
            <a:off x="9000" y="6718320"/>
            <a:ext cx="10682640" cy="84132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500"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01" name="CustomShape 7"/>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Cas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Autochtones</a:t>
            </a:r>
            <a:endParaRPr lang="fr-FR" sz="3600" b="0" strike="noStrike" spc="-1">
              <a:latin typeface="Arial"/>
            </a:endParaRPr>
          </a:p>
        </p:txBody>
      </p:sp>
      <p:graphicFrame>
        <p:nvGraphicFramePr>
          <p:cNvPr id="503" name="Table 9"/>
          <p:cNvGraphicFramePr/>
          <p:nvPr>
            <p:extLst>
              <p:ext uri="{D42A27DB-BD31-4B8C-83A1-F6EECF244321}">
                <p14:modId xmlns:p14="http://schemas.microsoft.com/office/powerpoint/2010/main" val="1284203000"/>
              </p:ext>
            </p:extLst>
          </p:nvPr>
        </p:nvGraphicFramePr>
        <p:xfrm>
          <a:off x="241200" y="2200815"/>
          <a:ext cx="10161149" cy="3779998"/>
        </p:xfrm>
        <a:graphic>
          <a:graphicData uri="http://schemas.openxmlformats.org/drawingml/2006/table">
            <a:tbl>
              <a:tblPr/>
              <a:tblGrid>
                <a:gridCol w="1037786">
                  <a:extLst>
                    <a:ext uri="{9D8B030D-6E8A-4147-A177-3AD203B41FA5}">
                      <a16:colId xmlns:a16="http://schemas.microsoft.com/office/drawing/2014/main" val="20000"/>
                    </a:ext>
                  </a:extLst>
                </a:gridCol>
                <a:gridCol w="650482">
                  <a:extLst>
                    <a:ext uri="{9D8B030D-6E8A-4147-A177-3AD203B41FA5}">
                      <a16:colId xmlns:a16="http://schemas.microsoft.com/office/drawing/2014/main" val="20001"/>
                    </a:ext>
                  </a:extLst>
                </a:gridCol>
                <a:gridCol w="780176">
                  <a:extLst>
                    <a:ext uri="{9D8B030D-6E8A-4147-A177-3AD203B41FA5}">
                      <a16:colId xmlns:a16="http://schemas.microsoft.com/office/drawing/2014/main" val="20002"/>
                    </a:ext>
                  </a:extLst>
                </a:gridCol>
                <a:gridCol w="612396">
                  <a:extLst>
                    <a:ext uri="{9D8B030D-6E8A-4147-A177-3AD203B41FA5}">
                      <a16:colId xmlns:a16="http://schemas.microsoft.com/office/drawing/2014/main" val="20003"/>
                    </a:ext>
                  </a:extLst>
                </a:gridCol>
                <a:gridCol w="804017">
                  <a:extLst>
                    <a:ext uri="{9D8B030D-6E8A-4147-A177-3AD203B41FA5}">
                      <a16:colId xmlns:a16="http://schemas.microsoft.com/office/drawing/2014/main" val="20004"/>
                    </a:ext>
                  </a:extLst>
                </a:gridCol>
                <a:gridCol w="546611">
                  <a:extLst>
                    <a:ext uri="{9D8B030D-6E8A-4147-A177-3AD203B41FA5}">
                      <a16:colId xmlns:a16="http://schemas.microsoft.com/office/drawing/2014/main" val="20005"/>
                    </a:ext>
                  </a:extLst>
                </a:gridCol>
                <a:gridCol w="763398">
                  <a:extLst>
                    <a:ext uri="{9D8B030D-6E8A-4147-A177-3AD203B41FA5}">
                      <a16:colId xmlns:a16="http://schemas.microsoft.com/office/drawing/2014/main" val="20008"/>
                    </a:ext>
                  </a:extLst>
                </a:gridCol>
                <a:gridCol w="654341">
                  <a:extLst>
                    <a:ext uri="{9D8B030D-6E8A-4147-A177-3AD203B41FA5}">
                      <a16:colId xmlns:a16="http://schemas.microsoft.com/office/drawing/2014/main" val="20009"/>
                    </a:ext>
                  </a:extLst>
                </a:gridCol>
                <a:gridCol w="704676">
                  <a:extLst>
                    <a:ext uri="{9D8B030D-6E8A-4147-A177-3AD203B41FA5}">
                      <a16:colId xmlns:a16="http://schemas.microsoft.com/office/drawing/2014/main" val="20012"/>
                    </a:ext>
                  </a:extLst>
                </a:gridCol>
                <a:gridCol w="562062">
                  <a:extLst>
                    <a:ext uri="{9D8B030D-6E8A-4147-A177-3AD203B41FA5}">
                      <a16:colId xmlns:a16="http://schemas.microsoft.com/office/drawing/2014/main" val="20013"/>
                    </a:ext>
                  </a:extLst>
                </a:gridCol>
                <a:gridCol w="708685">
                  <a:extLst>
                    <a:ext uri="{9D8B030D-6E8A-4147-A177-3AD203B41FA5}">
                      <a16:colId xmlns:a16="http://schemas.microsoft.com/office/drawing/2014/main" val="1093492765"/>
                    </a:ext>
                  </a:extLst>
                </a:gridCol>
                <a:gridCol w="558053">
                  <a:extLst>
                    <a:ext uri="{9D8B030D-6E8A-4147-A177-3AD203B41FA5}">
                      <a16:colId xmlns:a16="http://schemas.microsoft.com/office/drawing/2014/main" val="770022089"/>
                    </a:ext>
                  </a:extLst>
                </a:gridCol>
                <a:gridCol w="511728">
                  <a:extLst>
                    <a:ext uri="{9D8B030D-6E8A-4147-A177-3AD203B41FA5}">
                      <a16:colId xmlns:a16="http://schemas.microsoft.com/office/drawing/2014/main" val="4007812463"/>
                    </a:ext>
                  </a:extLst>
                </a:gridCol>
                <a:gridCol w="671119">
                  <a:extLst>
                    <a:ext uri="{9D8B030D-6E8A-4147-A177-3AD203B41FA5}">
                      <a16:colId xmlns:a16="http://schemas.microsoft.com/office/drawing/2014/main" val="2269730627"/>
                    </a:ext>
                  </a:extLst>
                </a:gridCol>
                <a:gridCol w="595619">
                  <a:extLst>
                    <a:ext uri="{9D8B030D-6E8A-4147-A177-3AD203B41FA5}">
                      <a16:colId xmlns:a16="http://schemas.microsoft.com/office/drawing/2014/main" val="2719844163"/>
                    </a:ext>
                  </a:extLst>
                </a:gridCol>
              </a:tblGrid>
              <a:tr h="430803">
                <a:tc>
                  <a:txBody>
                    <a:bodyPr/>
                    <a:lstStyle/>
                    <a:p>
                      <a:pPr algn="ctr">
                        <a:lnSpc>
                          <a:spcPct val="100000"/>
                        </a:lnSpc>
                      </a:pPr>
                      <a:r>
                        <a:rPr lang="fr-FR" sz="1200" b="1" strike="noStrike" spc="-1" dirty="0">
                          <a:solidFill>
                            <a:srgbClr val="E46C0A"/>
                          </a:solidFill>
                          <a:latin typeface="+mj-lt"/>
                        </a:rPr>
                        <a:t>Année</a:t>
                      </a:r>
                      <a:endParaRPr lang="fr-FR" sz="12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dirty="0">
                          <a:solidFill>
                            <a:srgbClr val="E46C0A"/>
                          </a:solidFill>
                          <a:latin typeface="+mj-lt"/>
                        </a:rPr>
                        <a:t>2010</a:t>
                      </a:r>
                      <a:endParaRPr lang="fr-FR" sz="12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dirty="0">
                          <a:solidFill>
                            <a:srgbClr val="E46C0A"/>
                          </a:solidFill>
                          <a:latin typeface="+mj-lt"/>
                        </a:rPr>
                        <a:t>2010</a:t>
                      </a:r>
                      <a:endParaRPr lang="fr-FR" sz="12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a:solidFill>
                            <a:srgbClr val="E46C0A"/>
                          </a:solidFill>
                          <a:latin typeface="+mj-lt"/>
                        </a:rPr>
                        <a:t>2013</a:t>
                      </a:r>
                      <a:endParaRPr lang="fr-FR" sz="12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dirty="0">
                          <a:solidFill>
                            <a:srgbClr val="E46C0A"/>
                          </a:solidFill>
                          <a:latin typeface="+mj-lt"/>
                        </a:rPr>
                        <a:t>2014</a:t>
                      </a:r>
                      <a:endParaRPr lang="fr-FR" sz="12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a:solidFill>
                            <a:srgbClr val="E46C0A"/>
                          </a:solidFill>
                          <a:latin typeface="+mj-lt"/>
                        </a:rPr>
                        <a:t>2014</a:t>
                      </a:r>
                      <a:endParaRPr lang="fr-FR" sz="12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dirty="0">
                          <a:solidFill>
                            <a:srgbClr val="E46C0A"/>
                          </a:solidFill>
                          <a:latin typeface="+mj-lt"/>
                        </a:rPr>
                        <a:t>2017</a:t>
                      </a:r>
                      <a:endParaRPr lang="fr-FR" sz="1200" b="0" strike="noStrike" spc="-1"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FDEADA"/>
                    </a:solidFill>
                  </a:tcPr>
                </a:tc>
                <a:tc>
                  <a:txBody>
                    <a:bodyPr/>
                    <a:lstStyle/>
                    <a:p>
                      <a:pPr algn="ctr">
                        <a:lnSpc>
                          <a:spcPct val="100000"/>
                        </a:lnSpc>
                      </a:pPr>
                      <a:r>
                        <a:rPr lang="fr-FR" sz="1200" b="1" strike="noStrike" spc="-1" dirty="0">
                          <a:solidFill>
                            <a:srgbClr val="E46C0A"/>
                          </a:solidFill>
                          <a:latin typeface="+mj-lt"/>
                        </a:rPr>
                        <a:t>2018</a:t>
                      </a:r>
                      <a:endParaRPr lang="fr-FR" sz="12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dirty="0">
                          <a:solidFill>
                            <a:srgbClr val="E46C0A"/>
                          </a:solidFill>
                          <a:latin typeface="+mj-lt"/>
                        </a:rPr>
                        <a:t>2019</a:t>
                      </a:r>
                      <a:endParaRPr lang="fr-FR" sz="1200" b="0" strike="noStrike" spc="-1"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FDEADA"/>
                    </a:solidFill>
                  </a:tcPr>
                </a:tc>
                <a:tc>
                  <a:txBody>
                    <a:bodyPr/>
                    <a:lstStyle/>
                    <a:p>
                      <a:pPr algn="ctr">
                        <a:lnSpc>
                          <a:spcPct val="100000"/>
                        </a:lnSpc>
                      </a:pPr>
                      <a:r>
                        <a:rPr lang="fr-FR" sz="1200" b="1" strike="noStrike" spc="-1" dirty="0">
                          <a:solidFill>
                            <a:srgbClr val="E46C0A"/>
                          </a:solidFill>
                          <a:latin typeface="+mj-lt"/>
                        </a:rPr>
                        <a:t>2019</a:t>
                      </a:r>
                      <a:endParaRPr lang="fr-FR" sz="12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DEADA"/>
                    </a:solidFill>
                  </a:tcPr>
                </a:tc>
                <a:tc>
                  <a:txBody>
                    <a:bodyPr/>
                    <a:lstStyle/>
                    <a:p>
                      <a:pPr algn="ctr">
                        <a:lnSpc>
                          <a:spcPct val="100000"/>
                        </a:lnSpc>
                      </a:pPr>
                      <a:r>
                        <a:rPr lang="fr-FR" sz="1200" b="1" strike="noStrike" spc="-1" dirty="0">
                          <a:solidFill>
                            <a:srgbClr val="E46C0A"/>
                          </a:solidFill>
                          <a:latin typeface="+mj-lt"/>
                        </a:rPr>
                        <a:t>2020</a:t>
                      </a:r>
                      <a:endParaRPr lang="fr-FR" sz="12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DEADA"/>
                    </a:solidFill>
                  </a:tcPr>
                </a:tc>
                <a:tc>
                  <a:txBody>
                    <a:bodyPr/>
                    <a:lstStyle/>
                    <a:p>
                      <a:pPr algn="ctr">
                        <a:lnSpc>
                          <a:spcPct val="100000"/>
                        </a:lnSpc>
                      </a:pPr>
                      <a:r>
                        <a:rPr lang="fr-FR" sz="1200" b="1" strike="noStrike" spc="-1" dirty="0">
                          <a:solidFill>
                            <a:srgbClr val="E46C0A"/>
                          </a:solidFill>
                          <a:latin typeface="+mj-lt"/>
                        </a:rPr>
                        <a:t>2020</a:t>
                      </a:r>
                      <a:endParaRPr lang="fr-FR" sz="12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DEADA"/>
                    </a:solidFill>
                  </a:tcPr>
                </a:tc>
                <a:tc>
                  <a:txBody>
                    <a:bodyPr/>
                    <a:lstStyle/>
                    <a:p>
                      <a:pPr algn="ctr">
                        <a:lnSpc>
                          <a:spcPct val="100000"/>
                        </a:lnSpc>
                      </a:pPr>
                      <a:r>
                        <a:rPr lang="fr-FR" sz="1200" b="1" strike="noStrike" spc="-1" dirty="0">
                          <a:solidFill>
                            <a:srgbClr val="E46C0A"/>
                          </a:solidFill>
                          <a:latin typeface="+mj-lt"/>
                        </a:rPr>
                        <a:t>2021</a:t>
                      </a:r>
                      <a:endParaRPr lang="fr-FR" sz="12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DEADA"/>
                    </a:solidFill>
                  </a:tcPr>
                </a:tc>
                <a:tc>
                  <a:txBody>
                    <a:bodyPr/>
                    <a:lstStyle/>
                    <a:p>
                      <a:pPr algn="ctr">
                        <a:lnSpc>
                          <a:spcPct val="100000"/>
                        </a:lnSpc>
                      </a:pPr>
                      <a:r>
                        <a:rPr lang="fr-FR" sz="1200" b="1" strike="noStrike" spc="-1" dirty="0">
                          <a:solidFill>
                            <a:srgbClr val="E46C0A"/>
                          </a:solidFill>
                          <a:latin typeface="+mj-lt"/>
                        </a:rPr>
                        <a:t>2022</a:t>
                      </a:r>
                      <a:endParaRPr lang="fr-FR" sz="12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DEADA"/>
                    </a:solidFill>
                  </a:tcPr>
                </a:tc>
                <a:tc>
                  <a:txBody>
                    <a:bodyPr/>
                    <a:lstStyle/>
                    <a:p>
                      <a:pPr algn="ctr">
                        <a:lnSpc>
                          <a:spcPct val="100000"/>
                        </a:lnSpc>
                      </a:pPr>
                      <a:r>
                        <a:rPr lang="fr-FR" sz="1200" b="1" strike="noStrike" spc="-1" dirty="0">
                          <a:solidFill>
                            <a:srgbClr val="E46C0A"/>
                          </a:solidFill>
                          <a:latin typeface="+mj-lt"/>
                        </a:rPr>
                        <a:t>2022</a:t>
                      </a:r>
                      <a:endParaRPr lang="fr-FR" sz="12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FDEADA"/>
                    </a:solidFill>
                  </a:tcPr>
                </a:tc>
                <a:extLst>
                  <a:ext uri="{0D108BD9-81ED-4DB2-BD59-A6C34878D82A}">
                    <a16:rowId xmlns:a16="http://schemas.microsoft.com/office/drawing/2014/main" val="10000"/>
                  </a:ext>
                </a:extLst>
              </a:tr>
              <a:tr h="669613">
                <a:tc>
                  <a:txBody>
                    <a:bodyPr/>
                    <a:lstStyle/>
                    <a:p>
                      <a:pPr marL="72000">
                        <a:lnSpc>
                          <a:spcPct val="100000"/>
                        </a:lnSpc>
                      </a:pPr>
                      <a:r>
                        <a:rPr lang="fr-FR" sz="1000" b="1" strike="noStrike" spc="-1" dirty="0">
                          <a:solidFill>
                            <a:srgbClr val="4A452A"/>
                          </a:solidFill>
                          <a:latin typeface="+mj-lt"/>
                        </a:rPr>
                        <a:t>Région</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D8D4BA"/>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PACA</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PACA</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PACA</a:t>
                      </a:r>
                      <a:endParaRPr lang="fr-FR" sz="1000" b="0" strike="noStrike" spc="-1">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a:solidFill>
                            <a:srgbClr val="000000"/>
                          </a:solidFill>
                          <a:latin typeface="+mj-lt"/>
                        </a:rPr>
                        <a:t>PACA</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PACA</a:t>
                      </a:r>
                      <a:endParaRPr lang="fr-FR" sz="1000" b="0" strike="noStrike" spc="-1">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PACA</a:t>
                      </a:r>
                      <a:endParaRPr lang="fr-FR" sz="1000" b="0" strike="noStrike" spc="-1" dirty="0">
                        <a:latin typeface="+mj-lt"/>
                      </a:endParaRPr>
                    </a:p>
                  </a:txBody>
                  <a:tcPr marL="8640" marR="864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01"/>
                  </a:ext>
                </a:extLst>
              </a:tr>
              <a:tr h="669613">
                <a:tc>
                  <a:txBody>
                    <a:bodyPr/>
                    <a:lstStyle/>
                    <a:p>
                      <a:pPr marL="72000">
                        <a:lnSpc>
                          <a:spcPct val="100000"/>
                        </a:lnSpc>
                      </a:pPr>
                      <a:r>
                        <a:rPr lang="fr-FR" sz="1000" b="1" strike="noStrike" spc="-1" dirty="0">
                          <a:solidFill>
                            <a:srgbClr val="4A452A"/>
                          </a:solidFill>
                          <a:latin typeface="+mj-lt"/>
                        </a:rPr>
                        <a:t>Département</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D8D4BA"/>
                    </a:solidFill>
                  </a:tcPr>
                </a:tc>
                <a:tc>
                  <a:txBody>
                    <a:bodyPr/>
                    <a:lstStyle/>
                    <a:p>
                      <a:pPr algn="ctr">
                        <a:lnSpc>
                          <a:spcPct val="100000"/>
                        </a:lnSpc>
                      </a:pPr>
                      <a:r>
                        <a:rPr lang="fr-FR" sz="1000" b="0" strike="noStrike" spc="-1" dirty="0">
                          <a:solidFill>
                            <a:srgbClr val="000000"/>
                          </a:solidFill>
                          <a:latin typeface="+mj-lt"/>
                        </a:rPr>
                        <a:t>Alpes Maritimes</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Var</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BDR</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Var</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BDR</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Var</a:t>
                      </a:r>
                      <a:endParaRPr lang="fr-FR" sz="1000" b="0" strike="noStrike" spc="-1">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a:solidFill>
                            <a:srgbClr val="000000"/>
                          </a:solidFill>
                          <a:latin typeface="+mj-lt"/>
                        </a:rPr>
                        <a:t>Alpes Maritimes</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Alpes Maritimes</a:t>
                      </a:r>
                      <a:endParaRPr lang="fr-FR" sz="1000" b="0" strike="noStrike" spc="-1"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Var</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kern="1200" spc="-1" dirty="0">
                          <a:solidFill>
                            <a:srgbClr val="000000"/>
                          </a:solidFill>
                          <a:latin typeface="+mn-lt"/>
                          <a:ea typeface="+mn-ea"/>
                          <a:cs typeface="+mn-cs"/>
                        </a:rPr>
                        <a:t>Alpes Maritimes</a:t>
                      </a:r>
                      <a:endParaRPr lang="fr-FR" sz="1000" b="0" strike="noStrike" kern="1200" spc="-1" dirty="0">
                        <a:solidFill>
                          <a:schemeClr val="tx1"/>
                        </a:solidFill>
                        <a:latin typeface="+mn-lt"/>
                        <a:ea typeface="+mn-ea"/>
                        <a:cs typeface="+mn-cs"/>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kern="1200" spc="-1" dirty="0">
                          <a:solidFill>
                            <a:srgbClr val="000000"/>
                          </a:solidFill>
                          <a:latin typeface="+mn-lt"/>
                          <a:ea typeface="+mn-ea"/>
                          <a:cs typeface="+mn-cs"/>
                        </a:rPr>
                        <a:t>Var</a:t>
                      </a:r>
                      <a:endParaRPr lang="fr-FR" sz="1000" b="0" strike="noStrike" kern="1200" spc="-1" dirty="0">
                        <a:solidFill>
                          <a:schemeClr val="tx1"/>
                        </a:solidFill>
                        <a:latin typeface="+mn-lt"/>
                        <a:ea typeface="+mn-ea"/>
                        <a:cs typeface="+mn-cs"/>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kern="1200" spc="-1" dirty="0">
                          <a:solidFill>
                            <a:srgbClr val="000000"/>
                          </a:solidFill>
                          <a:latin typeface="+mn-lt"/>
                          <a:ea typeface="+mn-ea"/>
                          <a:cs typeface="+mn-cs"/>
                        </a:rPr>
                        <a:t>Var</a:t>
                      </a:r>
                      <a:endParaRPr lang="fr-FR" sz="1000" b="0" strike="noStrike" kern="1200" spc="-1" dirty="0">
                        <a:solidFill>
                          <a:schemeClr val="tx1"/>
                        </a:solidFill>
                        <a:latin typeface="+mn-lt"/>
                        <a:ea typeface="+mn-ea"/>
                        <a:cs typeface="+mn-cs"/>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kern="1200" spc="-1" dirty="0">
                          <a:solidFill>
                            <a:srgbClr val="000000"/>
                          </a:solidFill>
                          <a:latin typeface="+mn-lt"/>
                          <a:ea typeface="+mn-ea"/>
                          <a:cs typeface="+mn-cs"/>
                        </a:rPr>
                        <a:t>Alpes Maritimes</a:t>
                      </a:r>
                      <a:endParaRPr lang="fr-FR" sz="1000" b="0" strike="noStrike" kern="1200" spc="-1" dirty="0">
                        <a:solidFill>
                          <a:schemeClr val="tx1"/>
                        </a:solidFill>
                        <a:latin typeface="+mn-lt"/>
                        <a:ea typeface="+mn-ea"/>
                        <a:cs typeface="+mn-cs"/>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kern="1200" spc="-1" dirty="0">
                          <a:solidFill>
                            <a:srgbClr val="000000"/>
                          </a:solidFill>
                          <a:latin typeface="+mn-lt"/>
                          <a:ea typeface="+mn-ea"/>
                          <a:cs typeface="+mn-cs"/>
                        </a:rPr>
                        <a:t>Var</a:t>
                      </a:r>
                      <a:endParaRPr lang="fr-FR" sz="1000" b="0" strike="noStrike" kern="1200" spc="-1" dirty="0">
                        <a:solidFill>
                          <a:schemeClr val="tx1"/>
                        </a:solidFill>
                        <a:latin typeface="+mn-lt"/>
                        <a:ea typeface="+mn-ea"/>
                        <a:cs typeface="+mn-cs"/>
                      </a:endParaRPr>
                    </a:p>
                  </a:txBody>
                  <a:tcPr marL="8640" marR="864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02"/>
                  </a:ext>
                </a:extLst>
              </a:tr>
              <a:tr h="669613">
                <a:tc>
                  <a:txBody>
                    <a:bodyPr/>
                    <a:lstStyle/>
                    <a:p>
                      <a:pPr marL="72000">
                        <a:lnSpc>
                          <a:spcPct val="100000"/>
                        </a:lnSpc>
                      </a:pPr>
                      <a:r>
                        <a:rPr lang="fr-FR" sz="1000" b="1" strike="noStrike" spc="-1" dirty="0">
                          <a:solidFill>
                            <a:srgbClr val="4A452A"/>
                          </a:solidFill>
                          <a:latin typeface="+mj-lt"/>
                        </a:rPr>
                        <a:t>Maladie</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D8D4BA"/>
                    </a:solidFill>
                  </a:tcPr>
                </a:tc>
                <a:tc>
                  <a:txBody>
                    <a:bodyPr/>
                    <a:lstStyle/>
                    <a:p>
                      <a:pPr algn="ctr">
                        <a:lnSpc>
                          <a:spcPct val="100000"/>
                        </a:lnSpc>
                      </a:pPr>
                      <a:r>
                        <a:rPr lang="fr-FR" sz="1000" b="0" strike="noStrike" spc="-1">
                          <a:solidFill>
                            <a:srgbClr val="000000"/>
                          </a:solidFill>
                          <a:latin typeface="+mj-lt"/>
                        </a:rPr>
                        <a:t>Dengue</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Chikungunya</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Dengue</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a:solidFill>
                            <a:srgbClr val="000000"/>
                          </a:solidFill>
                          <a:latin typeface="+mj-lt"/>
                        </a:rPr>
                        <a:t>Dengue</a:t>
                      </a:r>
                      <a:endParaRPr lang="fr-FR" sz="10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Chikungunya</a:t>
                      </a:r>
                      <a:endParaRPr lang="fr-FR" sz="1000" b="0" strike="noStrike" spc="-1"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Zika</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fr-FR" sz="1000" b="0" strike="noStrike" spc="-1" dirty="0">
                          <a:solidFill>
                            <a:srgbClr val="000000"/>
                          </a:solidFill>
                          <a:latin typeface="+mj-lt"/>
                        </a:rPr>
                        <a:t>Dengue</a:t>
                      </a:r>
                      <a:endParaRPr lang="fr-FR" sz="1000" b="0" strike="noStrike" spc="-1" dirty="0">
                        <a:latin typeface="+mj-lt"/>
                      </a:endParaRPr>
                    </a:p>
                  </a:txBody>
                  <a:tcPr marL="8640" marR="864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03"/>
                  </a:ext>
                </a:extLst>
              </a:tr>
              <a:tr h="669613">
                <a:tc>
                  <a:txBody>
                    <a:bodyPr/>
                    <a:lstStyle/>
                    <a:p>
                      <a:pPr marL="72000">
                        <a:lnSpc>
                          <a:spcPct val="100000"/>
                        </a:lnSpc>
                      </a:pPr>
                      <a:r>
                        <a:rPr lang="fr-FR" sz="1000" b="1" strike="noStrike" spc="-1" dirty="0">
                          <a:solidFill>
                            <a:srgbClr val="4A452A"/>
                          </a:solidFill>
                          <a:latin typeface="+mj-lt"/>
                        </a:rPr>
                        <a:t>Nombre de cas autochtones</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D8D4BA"/>
                    </a:solidFill>
                  </a:tcPr>
                </a:tc>
                <a:tc>
                  <a:txBody>
                    <a:bodyPr/>
                    <a:lstStyle/>
                    <a:p>
                      <a:pPr algn="ctr">
                        <a:lnSpc>
                          <a:spcPct val="100000"/>
                        </a:lnSpc>
                      </a:pPr>
                      <a:r>
                        <a:rPr lang="fr-FR" sz="1400" b="1" strike="noStrike" spc="-1">
                          <a:solidFill>
                            <a:srgbClr val="000000"/>
                          </a:solidFill>
                          <a:latin typeface="+mj-lt"/>
                        </a:rPr>
                        <a:t>2</a:t>
                      </a:r>
                      <a:endParaRPr lang="fr-FR" sz="14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lstStyle/>
                    <a:p>
                      <a:pPr algn="ctr">
                        <a:lnSpc>
                          <a:spcPct val="100000"/>
                        </a:lnSpc>
                      </a:pPr>
                      <a:r>
                        <a:rPr lang="fr-FR" sz="1400" b="1" strike="noStrike" spc="-1">
                          <a:solidFill>
                            <a:srgbClr val="000000"/>
                          </a:solidFill>
                          <a:latin typeface="+mj-lt"/>
                        </a:rPr>
                        <a:t>2</a:t>
                      </a:r>
                      <a:endParaRPr lang="fr-FR" sz="14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lstStyle/>
                    <a:p>
                      <a:pPr algn="ctr">
                        <a:lnSpc>
                          <a:spcPct val="100000"/>
                        </a:lnSpc>
                      </a:pPr>
                      <a:r>
                        <a:rPr lang="fr-FR" sz="1400" b="1" strike="noStrike" spc="-1">
                          <a:solidFill>
                            <a:srgbClr val="000000"/>
                          </a:solidFill>
                          <a:latin typeface="+mj-lt"/>
                        </a:rPr>
                        <a:t>1</a:t>
                      </a:r>
                      <a:endParaRPr lang="fr-FR" sz="14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lstStyle/>
                    <a:p>
                      <a:pPr algn="ctr">
                        <a:lnSpc>
                          <a:spcPct val="100000"/>
                        </a:lnSpc>
                      </a:pPr>
                      <a:r>
                        <a:rPr lang="fr-FR" sz="1400" b="1" strike="noStrike" spc="-1">
                          <a:solidFill>
                            <a:srgbClr val="000000"/>
                          </a:solidFill>
                          <a:latin typeface="+mj-lt"/>
                        </a:rPr>
                        <a:t>2</a:t>
                      </a:r>
                      <a:endParaRPr lang="fr-FR" sz="14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lstStyle/>
                    <a:p>
                      <a:pPr algn="ctr">
                        <a:lnSpc>
                          <a:spcPct val="100000"/>
                        </a:lnSpc>
                      </a:pPr>
                      <a:r>
                        <a:rPr lang="fr-FR" sz="1400" b="1" strike="noStrike" spc="-1">
                          <a:solidFill>
                            <a:srgbClr val="000000"/>
                          </a:solidFill>
                          <a:latin typeface="+mj-lt"/>
                        </a:rPr>
                        <a:t>2</a:t>
                      </a:r>
                      <a:endParaRPr lang="fr-FR" sz="1400" b="0" strike="noStrike" spc="-1">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lstStyle/>
                    <a:p>
                      <a:pPr algn="ctr">
                        <a:lnSpc>
                          <a:spcPct val="100000"/>
                        </a:lnSpc>
                      </a:pPr>
                      <a:r>
                        <a:rPr lang="fr-FR" sz="1400" b="1" strike="noStrike" spc="-1" dirty="0">
                          <a:solidFill>
                            <a:srgbClr val="000000"/>
                          </a:solidFill>
                          <a:latin typeface="+mj-lt"/>
                        </a:rPr>
                        <a:t>17</a:t>
                      </a:r>
                      <a:endParaRPr lang="fr-FR" sz="1400" b="0" strike="noStrike" spc="-1"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pPr>
                      <a:r>
                        <a:rPr lang="fr-FR" sz="1400" b="1" strike="noStrike" spc="-1" dirty="0">
                          <a:solidFill>
                            <a:srgbClr val="000000"/>
                          </a:solidFill>
                          <a:latin typeface="+mj-lt"/>
                        </a:rPr>
                        <a:t>5</a:t>
                      </a:r>
                      <a:endParaRPr lang="fr-FR" sz="14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lstStyle/>
                    <a:p>
                      <a:pPr algn="ctr">
                        <a:lnSpc>
                          <a:spcPct val="100000"/>
                        </a:lnSpc>
                      </a:pPr>
                      <a:r>
                        <a:rPr lang="fr-FR" sz="1400" b="1" strike="noStrike" spc="-1" dirty="0">
                          <a:solidFill>
                            <a:srgbClr val="000000"/>
                          </a:solidFill>
                          <a:latin typeface="+mj-lt"/>
                        </a:rPr>
                        <a:t>7</a:t>
                      </a:r>
                      <a:endParaRPr lang="fr-FR" sz="1400" b="0" strike="noStrike" spc="-1"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pPr>
                      <a:r>
                        <a:rPr lang="fr-FR" sz="1400" b="1" strike="noStrike" spc="-1" dirty="0">
                          <a:solidFill>
                            <a:srgbClr val="000000"/>
                          </a:solidFill>
                          <a:latin typeface="+mj-lt"/>
                        </a:rPr>
                        <a:t>3</a:t>
                      </a:r>
                      <a:endParaRPr lang="fr-FR" sz="14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2F2F2"/>
                    </a:solidFill>
                  </a:tcPr>
                </a:tc>
                <a:tc>
                  <a:txBody>
                    <a:bodyPr/>
                    <a:lstStyle/>
                    <a:p>
                      <a:pPr algn="ctr">
                        <a:lnSpc>
                          <a:spcPct val="100000"/>
                        </a:lnSpc>
                      </a:pPr>
                      <a:r>
                        <a:rPr lang="fr-FR" sz="1400" b="1" strike="noStrike" spc="-1" dirty="0">
                          <a:solidFill>
                            <a:srgbClr val="000000"/>
                          </a:solidFill>
                          <a:latin typeface="+mj-lt"/>
                        </a:rPr>
                        <a:t>7</a:t>
                      </a:r>
                      <a:endParaRPr lang="fr-FR" sz="14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pPr>
                      <a:r>
                        <a:rPr lang="fr-FR" sz="1400" b="1" strike="noStrike" spc="-1" dirty="0">
                          <a:solidFill>
                            <a:srgbClr val="000000"/>
                          </a:solidFill>
                          <a:latin typeface="+mj-lt"/>
                        </a:rPr>
                        <a:t>3</a:t>
                      </a:r>
                      <a:endParaRPr lang="fr-FR" sz="14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pPr>
                      <a:r>
                        <a:rPr lang="fr-FR" sz="1400" b="1" strike="noStrike" spc="-1" dirty="0">
                          <a:solidFill>
                            <a:srgbClr val="000000"/>
                          </a:solidFill>
                          <a:latin typeface="+mj-lt"/>
                        </a:rPr>
                        <a:t>1</a:t>
                      </a:r>
                      <a:endParaRPr lang="fr-FR" sz="14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pPr>
                      <a:r>
                        <a:rPr lang="fr-FR" sz="1400" b="1" strike="noStrike" spc="-1" dirty="0">
                          <a:solidFill>
                            <a:srgbClr val="000000"/>
                          </a:solidFill>
                          <a:latin typeface="+mj-lt"/>
                        </a:rPr>
                        <a:t>44</a:t>
                      </a:r>
                      <a:endParaRPr lang="fr-FR" sz="1400" b="0" strike="noStrike" spc="-1"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pPr>
                      <a:r>
                        <a:rPr lang="fr-FR" sz="1400" b="1" strike="noStrike" spc="-1" dirty="0">
                          <a:solidFill>
                            <a:srgbClr val="000000"/>
                          </a:solidFill>
                          <a:latin typeface="+mj-lt"/>
                        </a:rPr>
                        <a:t>7</a:t>
                      </a:r>
                      <a:endParaRPr lang="fr-FR" sz="1400" b="0" strike="noStrike" spc="-1" dirty="0">
                        <a:latin typeface="+mj-lt"/>
                      </a:endParaRPr>
                    </a:p>
                  </a:txBody>
                  <a:tcPr marL="8640" marR="864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670743">
                <a:tc>
                  <a:txBody>
                    <a:bodyPr/>
                    <a:lstStyle/>
                    <a:p>
                      <a:pPr marL="72000">
                        <a:lnSpc>
                          <a:spcPct val="100000"/>
                        </a:lnSpc>
                      </a:pPr>
                      <a:r>
                        <a:rPr lang="fr-FR" sz="1000" b="1" strike="noStrike" spc="-1" dirty="0">
                          <a:solidFill>
                            <a:srgbClr val="4A452A"/>
                          </a:solidFill>
                          <a:latin typeface="+mj-lt"/>
                        </a:rPr>
                        <a:t>source : </a:t>
                      </a:r>
                      <a:br>
                        <a:rPr sz="1400" dirty="0">
                          <a:latin typeface="+mj-lt"/>
                        </a:rPr>
                      </a:br>
                      <a:r>
                        <a:rPr lang="fr-FR" sz="1000" b="1" strike="noStrike" spc="-1" dirty="0">
                          <a:solidFill>
                            <a:srgbClr val="4A452A"/>
                          </a:solidFill>
                          <a:latin typeface="+mj-lt"/>
                        </a:rPr>
                        <a:t>BEH</a:t>
                      </a:r>
                      <a:endParaRPr lang="fr-FR" sz="1000" b="0" strike="noStrike" spc="-1" dirty="0">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D8D4BA"/>
                    </a:solidFill>
                  </a:tcPr>
                </a:tc>
                <a:tc>
                  <a:txBody>
                    <a:bodyPr/>
                    <a:lstStyle/>
                    <a:p>
                      <a:endParaRPr lang="fr-FR" dirty="0">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dirty="0">
                        <a:latin typeface="+mj-lt"/>
                      </a:endParaRPr>
                    </a:p>
                  </a:txBody>
                  <a:tcPr marL="8640" marR="8640" anchor="ct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05"/>
                  </a:ext>
                </a:extLst>
              </a:tr>
            </a:tbl>
          </a:graphicData>
        </a:graphic>
      </p:graphicFrame>
      <p:sp>
        <p:nvSpPr>
          <p:cNvPr id="504" name="CustomShape 10"/>
          <p:cNvSpPr/>
          <p:nvPr/>
        </p:nvSpPr>
        <p:spPr>
          <a:xfrm>
            <a:off x="8673840" y="5843520"/>
            <a:ext cx="1447200" cy="1447200"/>
          </a:xfrm>
          <a:prstGeom prst="ellipse">
            <a:avLst/>
          </a:prstGeom>
          <a:solidFill>
            <a:schemeClr val="bg1"/>
          </a:solidFill>
          <a:ln>
            <a:noFill/>
          </a:ln>
          <a:effectLst>
            <a:outerShdw blurRad="50800" dist="50100" dir="15754116"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505" name="Group 11"/>
          <p:cNvGrpSpPr/>
          <p:nvPr/>
        </p:nvGrpSpPr>
        <p:grpSpPr>
          <a:xfrm>
            <a:off x="8739360" y="6121800"/>
            <a:ext cx="1121400" cy="1120320"/>
            <a:chOff x="8739360" y="6121800"/>
            <a:chExt cx="1121400" cy="1120320"/>
          </a:xfrm>
        </p:grpSpPr>
        <p:sp>
          <p:nvSpPr>
            <p:cNvPr id="506" name="CustomShape 12"/>
            <p:cNvSpPr/>
            <p:nvPr/>
          </p:nvSpPr>
          <p:spPr>
            <a:xfrm>
              <a:off x="8739360" y="6121800"/>
              <a:ext cx="1121400" cy="112032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507" name="CustomShape 13"/>
            <p:cNvSpPr/>
            <p:nvPr/>
          </p:nvSpPr>
          <p:spPr>
            <a:xfrm>
              <a:off x="9210600" y="6292080"/>
              <a:ext cx="459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0" strike="noStrike" cap="all" spc="-1">
                  <a:solidFill>
                    <a:srgbClr val="F79646"/>
                  </a:solidFill>
                  <a:latin typeface="BD Cartoon Shout"/>
                  <a:ea typeface="DejaVu Sans"/>
                </a:rPr>
                <a:t>?</a:t>
              </a:r>
              <a:endParaRPr lang="fr-FR" sz="3600" b="0" strike="noStrike" spc="-1">
                <a:latin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8" name="Group 1"/>
          <p:cNvGrpSpPr/>
          <p:nvPr/>
        </p:nvGrpSpPr>
        <p:grpSpPr>
          <a:xfrm>
            <a:off x="0" y="-104760"/>
            <a:ext cx="10691280" cy="7666920"/>
            <a:chOff x="0" y="-104760"/>
            <a:chExt cx="10691280" cy="7666920"/>
          </a:xfrm>
        </p:grpSpPr>
        <p:sp>
          <p:nvSpPr>
            <p:cNvPr id="509"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10" name="CustomShape 3"/>
            <p:cNvSpPr/>
            <p:nvPr/>
          </p:nvSpPr>
          <p:spPr>
            <a:xfrm>
              <a:off x="161568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511" name="CustomShape 4"/>
          <p:cNvSpPr/>
          <p:nvPr/>
        </p:nvSpPr>
        <p:spPr>
          <a:xfrm>
            <a:off x="765000" y="428760"/>
            <a:ext cx="9162720" cy="605016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12" name="CustomShape 5"/>
          <p:cNvSpPr/>
          <p:nvPr/>
        </p:nvSpPr>
        <p:spPr>
          <a:xfrm>
            <a:off x="2233800" y="3761640"/>
            <a:ext cx="1218960" cy="1218960"/>
          </a:xfrm>
          <a:prstGeom prst="ellipse">
            <a:avLst/>
          </a:prstGeom>
          <a:solidFill>
            <a:schemeClr val="bg1"/>
          </a:solidFill>
          <a:ln>
            <a:solidFill>
              <a:srgbClr val="FEC037"/>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13"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14" name="CustomShape 7"/>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Maladies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vectorielles</a:t>
            </a:r>
            <a:endParaRPr lang="fr-FR" sz="3600" b="0" strike="noStrike" spc="-1">
              <a:latin typeface="Arial"/>
            </a:endParaRPr>
          </a:p>
        </p:txBody>
      </p:sp>
      <p:sp>
        <p:nvSpPr>
          <p:cNvPr id="515" name="Line 8"/>
          <p:cNvSpPr/>
          <p:nvPr/>
        </p:nvSpPr>
        <p:spPr>
          <a:xfrm>
            <a:off x="2828520" y="3695400"/>
            <a:ext cx="4881240" cy="0"/>
          </a:xfrm>
          <a:prstGeom prst="line">
            <a:avLst/>
          </a:prstGeom>
          <a:ln w="15840">
            <a:solidFill>
              <a:srgbClr val="464646"/>
            </a:solidFill>
            <a:miter/>
          </a:ln>
        </p:spPr>
        <p:style>
          <a:lnRef idx="0">
            <a:scrgbClr r="0" g="0" b="0"/>
          </a:lnRef>
          <a:fillRef idx="0">
            <a:scrgbClr r="0" g="0" b="0"/>
          </a:fillRef>
          <a:effectRef idx="0">
            <a:scrgbClr r="0" g="0" b="0"/>
          </a:effectRef>
          <a:fontRef idx="minor"/>
        </p:style>
        <p:txBody>
          <a:bodyPr/>
          <a:lstStyle/>
          <a:p>
            <a:endParaRPr lang="en-US"/>
          </a:p>
        </p:txBody>
      </p:sp>
      <p:sp>
        <p:nvSpPr>
          <p:cNvPr id="516" name="Line 9"/>
          <p:cNvSpPr/>
          <p:nvPr/>
        </p:nvSpPr>
        <p:spPr>
          <a:xfrm>
            <a:off x="5272560" y="3467880"/>
            <a:ext cx="0" cy="276480"/>
          </a:xfrm>
          <a:prstGeom prst="line">
            <a:avLst/>
          </a:prstGeom>
          <a:ln w="15840">
            <a:solidFill>
              <a:srgbClr val="464646"/>
            </a:solidFill>
            <a:miter/>
          </a:ln>
        </p:spPr>
        <p:style>
          <a:lnRef idx="0">
            <a:scrgbClr r="0" g="0" b="0"/>
          </a:lnRef>
          <a:fillRef idx="0">
            <a:scrgbClr r="0" g="0" b="0"/>
          </a:fillRef>
          <a:effectRef idx="0">
            <a:scrgbClr r="0" g="0" b="0"/>
          </a:effectRef>
          <a:fontRef idx="minor"/>
        </p:style>
        <p:txBody>
          <a:bodyPr/>
          <a:lstStyle/>
          <a:p>
            <a:endParaRPr lang="en-US"/>
          </a:p>
        </p:txBody>
      </p:sp>
      <p:sp>
        <p:nvSpPr>
          <p:cNvPr id="517" name="Line 10"/>
          <p:cNvSpPr/>
          <p:nvPr/>
        </p:nvSpPr>
        <p:spPr>
          <a:xfrm>
            <a:off x="5272560" y="3695400"/>
            <a:ext cx="0" cy="180000"/>
          </a:xfrm>
          <a:prstGeom prst="line">
            <a:avLst/>
          </a:prstGeom>
          <a:ln w="15840">
            <a:solidFill>
              <a:srgbClr val="464646"/>
            </a:solidFill>
            <a:miter/>
          </a:ln>
        </p:spPr>
        <p:style>
          <a:lnRef idx="0">
            <a:scrgbClr r="0" g="0" b="0"/>
          </a:lnRef>
          <a:fillRef idx="0">
            <a:scrgbClr r="0" g="0" b="0"/>
          </a:fillRef>
          <a:effectRef idx="0">
            <a:scrgbClr r="0" g="0" b="0"/>
          </a:effectRef>
          <a:fontRef idx="minor"/>
        </p:style>
        <p:txBody>
          <a:bodyPr/>
          <a:lstStyle/>
          <a:p>
            <a:endParaRPr lang="en-US"/>
          </a:p>
        </p:txBody>
      </p:sp>
      <p:sp>
        <p:nvSpPr>
          <p:cNvPr id="518" name="Line 11"/>
          <p:cNvSpPr/>
          <p:nvPr/>
        </p:nvSpPr>
        <p:spPr>
          <a:xfrm>
            <a:off x="7709760" y="3695400"/>
            <a:ext cx="0" cy="180000"/>
          </a:xfrm>
          <a:prstGeom prst="line">
            <a:avLst/>
          </a:prstGeom>
          <a:ln w="15840">
            <a:solidFill>
              <a:srgbClr val="464646"/>
            </a:solidFill>
            <a:miter/>
          </a:ln>
        </p:spPr>
        <p:style>
          <a:lnRef idx="0">
            <a:scrgbClr r="0" g="0" b="0"/>
          </a:lnRef>
          <a:fillRef idx="0">
            <a:scrgbClr r="0" g="0" b="0"/>
          </a:fillRef>
          <a:effectRef idx="0">
            <a:scrgbClr r="0" g="0" b="0"/>
          </a:effectRef>
          <a:fontRef idx="minor"/>
        </p:style>
        <p:txBody>
          <a:bodyPr/>
          <a:lstStyle/>
          <a:p>
            <a:endParaRPr lang="en-US"/>
          </a:p>
        </p:txBody>
      </p:sp>
      <p:grpSp>
        <p:nvGrpSpPr>
          <p:cNvPr id="519" name="Group 12"/>
          <p:cNvGrpSpPr/>
          <p:nvPr/>
        </p:nvGrpSpPr>
        <p:grpSpPr>
          <a:xfrm>
            <a:off x="4127400" y="2934360"/>
            <a:ext cx="2285280" cy="532440"/>
            <a:chOff x="4127400" y="2934360"/>
            <a:chExt cx="2285280" cy="532440"/>
          </a:xfrm>
        </p:grpSpPr>
        <p:grpSp>
          <p:nvGrpSpPr>
            <p:cNvPr id="520" name="Group 13"/>
            <p:cNvGrpSpPr/>
            <p:nvPr/>
          </p:nvGrpSpPr>
          <p:grpSpPr>
            <a:xfrm>
              <a:off x="4127400" y="2943360"/>
              <a:ext cx="2285280" cy="523440"/>
              <a:chOff x="4127400" y="2943360"/>
              <a:chExt cx="2285280" cy="523440"/>
            </a:xfrm>
          </p:grpSpPr>
          <p:sp>
            <p:nvSpPr>
              <p:cNvPr id="521" name="CustomShape 14"/>
              <p:cNvSpPr/>
              <p:nvPr/>
            </p:nvSpPr>
            <p:spPr>
              <a:xfrm>
                <a:off x="4127400" y="2981880"/>
                <a:ext cx="2285280" cy="484920"/>
              </a:xfrm>
              <a:prstGeom prst="roundRect">
                <a:avLst>
                  <a:gd name="adj" fmla="val 16667"/>
                </a:avLst>
              </a:prstGeom>
              <a:solidFill>
                <a:srgbClr val="C2640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522" name="CustomShape 15"/>
              <p:cNvSpPr/>
              <p:nvPr/>
            </p:nvSpPr>
            <p:spPr>
              <a:xfrm>
                <a:off x="4127400" y="2943360"/>
                <a:ext cx="2285280" cy="484920"/>
              </a:xfrm>
              <a:prstGeom prst="roundRect">
                <a:avLst>
                  <a:gd name="adj" fmla="val 16667"/>
                </a:avLst>
              </a:prstGeom>
              <a:solidFill>
                <a:srgbClr val="F68616"/>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523" name="CustomShape 16"/>
            <p:cNvSpPr/>
            <p:nvPr/>
          </p:nvSpPr>
          <p:spPr>
            <a:xfrm>
              <a:off x="4153680" y="2934360"/>
              <a:ext cx="22302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FFFFFF"/>
                  </a:solidFill>
                  <a:latin typeface="Arial"/>
                  <a:ea typeface="DejaVu Sans"/>
                </a:rPr>
                <a:t>Ar  Bo  Virus</a:t>
              </a:r>
              <a:endParaRPr lang="fr-FR" sz="2400" b="0" strike="noStrike" spc="-1">
                <a:latin typeface="Arial"/>
              </a:endParaRPr>
            </a:p>
          </p:txBody>
        </p:sp>
      </p:grpSp>
      <p:sp>
        <p:nvSpPr>
          <p:cNvPr id="524" name="CustomShape 17"/>
          <p:cNvSpPr/>
          <p:nvPr/>
        </p:nvSpPr>
        <p:spPr>
          <a:xfrm>
            <a:off x="4682160" y="3798000"/>
            <a:ext cx="1218960" cy="1218960"/>
          </a:xfrm>
          <a:prstGeom prst="ellipse">
            <a:avLst/>
          </a:prstGeom>
          <a:solidFill>
            <a:schemeClr val="bg1"/>
          </a:solidFill>
          <a:ln>
            <a:solidFill>
              <a:srgbClr val="75B3B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525" name="Group 18"/>
          <p:cNvGrpSpPr/>
          <p:nvPr/>
        </p:nvGrpSpPr>
        <p:grpSpPr>
          <a:xfrm>
            <a:off x="4443120" y="4839840"/>
            <a:ext cx="1697400" cy="483840"/>
            <a:chOff x="4443120" y="4839840"/>
            <a:chExt cx="1697400" cy="483840"/>
          </a:xfrm>
        </p:grpSpPr>
        <p:grpSp>
          <p:nvGrpSpPr>
            <p:cNvPr id="526" name="Group 19"/>
            <p:cNvGrpSpPr/>
            <p:nvPr/>
          </p:nvGrpSpPr>
          <p:grpSpPr>
            <a:xfrm>
              <a:off x="4443120" y="4839840"/>
              <a:ext cx="1697400" cy="483840"/>
              <a:chOff x="4443120" y="4839840"/>
              <a:chExt cx="1697400" cy="483840"/>
            </a:xfrm>
          </p:grpSpPr>
          <p:sp>
            <p:nvSpPr>
              <p:cNvPr id="527" name="CustomShape 20"/>
              <p:cNvSpPr/>
              <p:nvPr/>
            </p:nvSpPr>
            <p:spPr>
              <a:xfrm>
                <a:off x="4443120" y="4875480"/>
                <a:ext cx="1697400" cy="448200"/>
              </a:xfrm>
              <a:prstGeom prst="roundRect">
                <a:avLst>
                  <a:gd name="adj" fmla="val 16667"/>
                </a:avLst>
              </a:prstGeom>
              <a:solidFill>
                <a:srgbClr val="4F8F8E"/>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528" name="CustomShape 21"/>
              <p:cNvSpPr/>
              <p:nvPr/>
            </p:nvSpPr>
            <p:spPr>
              <a:xfrm>
                <a:off x="4443120" y="4839840"/>
                <a:ext cx="1697400" cy="448200"/>
              </a:xfrm>
              <a:prstGeom prst="roundRect">
                <a:avLst>
                  <a:gd name="adj" fmla="val 16667"/>
                </a:avLst>
              </a:prstGeom>
              <a:solidFill>
                <a:srgbClr val="75B3B2"/>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529" name="CustomShape 22"/>
            <p:cNvSpPr/>
            <p:nvPr/>
          </p:nvSpPr>
          <p:spPr>
            <a:xfrm>
              <a:off x="4483800" y="4913280"/>
              <a:ext cx="16563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FFFFFF"/>
                  </a:solidFill>
                  <a:latin typeface="Arial"/>
                  <a:ea typeface="DejaVu Sans"/>
                </a:rPr>
                <a:t>Borne</a:t>
              </a:r>
              <a:endParaRPr lang="fr-FR" sz="1800" b="0" strike="noStrike" spc="-1">
                <a:latin typeface="Arial"/>
              </a:endParaRPr>
            </a:p>
          </p:txBody>
        </p:sp>
      </p:grpSp>
      <p:sp>
        <p:nvSpPr>
          <p:cNvPr id="530" name="CustomShape 23"/>
          <p:cNvSpPr/>
          <p:nvPr/>
        </p:nvSpPr>
        <p:spPr>
          <a:xfrm>
            <a:off x="7109640" y="3807360"/>
            <a:ext cx="1218960" cy="1218960"/>
          </a:xfrm>
          <a:prstGeom prst="ellipse">
            <a:avLst/>
          </a:prstGeom>
          <a:solidFill>
            <a:schemeClr val="bg1"/>
          </a:solidFill>
          <a:ln>
            <a:solidFill>
              <a:srgbClr val="5EA9CA"/>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31" name="CustomShape 24"/>
          <p:cNvSpPr/>
          <p:nvPr/>
        </p:nvSpPr>
        <p:spPr>
          <a:xfrm>
            <a:off x="1960200" y="5443560"/>
            <a:ext cx="677196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spc="-1">
                <a:solidFill>
                  <a:srgbClr val="404040"/>
                </a:solidFill>
                <a:latin typeface="Arial"/>
                <a:ea typeface="DejaVu Sans"/>
              </a:rPr>
              <a:t>(virus transmis par un arthropode)</a:t>
            </a:r>
            <a:endParaRPr lang="fr-FR" sz="2000" b="0" strike="noStrike" spc="-1">
              <a:latin typeface="Arial"/>
            </a:endParaRPr>
          </a:p>
        </p:txBody>
      </p:sp>
      <p:sp>
        <p:nvSpPr>
          <p:cNvPr id="532" name="CustomShape 25"/>
          <p:cNvSpPr/>
          <p:nvPr/>
        </p:nvSpPr>
        <p:spPr>
          <a:xfrm>
            <a:off x="1117440" y="1807920"/>
            <a:ext cx="8457480" cy="88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cap="all" spc="-1">
                <a:solidFill>
                  <a:srgbClr val="404040"/>
                </a:solidFill>
                <a:latin typeface="Arial Black"/>
                <a:ea typeface="DejaVu Sans"/>
              </a:rPr>
              <a:t>Arboviroses :</a:t>
            </a:r>
            <a:endParaRPr lang="fr-FR" sz="2400" b="0" strike="noStrike" spc="-1">
              <a:latin typeface="Arial"/>
            </a:endParaRPr>
          </a:p>
          <a:p>
            <a:pPr algn="ctr">
              <a:lnSpc>
                <a:spcPct val="100000"/>
              </a:lnSpc>
            </a:pPr>
            <a:r>
              <a:rPr lang="fr-FR" sz="2400" b="1" strike="noStrike" spc="-1">
                <a:solidFill>
                  <a:srgbClr val="404040"/>
                </a:solidFill>
                <a:latin typeface="Arial Black"/>
                <a:ea typeface="DejaVu Sans"/>
              </a:rPr>
              <a:t>Maladies </a:t>
            </a:r>
            <a:r>
              <a:rPr lang="fr-FR" sz="2800" b="1" u="sng" strike="noStrike" spc="-1">
                <a:solidFill>
                  <a:srgbClr val="000000"/>
                </a:solidFill>
                <a:uFillTx/>
                <a:latin typeface="Arial Black"/>
                <a:ea typeface="DejaVu Sans"/>
              </a:rPr>
              <a:t>virales</a:t>
            </a:r>
            <a:r>
              <a:rPr lang="fr-FR" sz="2400" b="1" strike="noStrike" spc="-1">
                <a:solidFill>
                  <a:srgbClr val="404040"/>
                </a:solidFill>
                <a:latin typeface="Arial Black"/>
                <a:ea typeface="DejaVu Sans"/>
              </a:rPr>
              <a:t> transmises par un arthropode</a:t>
            </a:r>
            <a:endParaRPr lang="fr-FR" sz="2400" b="0" strike="noStrike" spc="-1">
              <a:latin typeface="Arial"/>
            </a:endParaRPr>
          </a:p>
        </p:txBody>
      </p:sp>
      <p:sp>
        <p:nvSpPr>
          <p:cNvPr id="534" name="Line 26"/>
          <p:cNvSpPr/>
          <p:nvPr/>
        </p:nvSpPr>
        <p:spPr>
          <a:xfrm>
            <a:off x="2831760" y="3695400"/>
            <a:ext cx="0" cy="180000"/>
          </a:xfrm>
          <a:prstGeom prst="line">
            <a:avLst/>
          </a:prstGeom>
          <a:ln w="15840">
            <a:solidFill>
              <a:srgbClr val="464646"/>
            </a:solidFill>
            <a:miter/>
          </a:ln>
        </p:spPr>
        <p:style>
          <a:lnRef idx="0">
            <a:scrgbClr r="0" g="0" b="0"/>
          </a:lnRef>
          <a:fillRef idx="0">
            <a:scrgbClr r="0" g="0" b="0"/>
          </a:fillRef>
          <a:effectRef idx="0">
            <a:scrgbClr r="0" g="0" b="0"/>
          </a:effectRef>
          <a:fontRef idx="minor"/>
        </p:style>
        <p:txBody>
          <a:bodyPr/>
          <a:lstStyle/>
          <a:p>
            <a:endParaRPr lang="en-US"/>
          </a:p>
        </p:txBody>
      </p:sp>
      <p:pic>
        <p:nvPicPr>
          <p:cNvPr id="539" name="Picture 135"/>
          <p:cNvPicPr/>
          <p:nvPr/>
        </p:nvPicPr>
        <p:blipFill>
          <a:blip r:embed="rId3"/>
          <a:stretch/>
        </p:blipFill>
        <p:spPr>
          <a:xfrm rot="700800">
            <a:off x="6982560" y="3637800"/>
            <a:ext cx="1551600" cy="1487880"/>
          </a:xfrm>
          <a:prstGeom prst="rect">
            <a:avLst/>
          </a:prstGeom>
          <a:ln>
            <a:noFill/>
          </a:ln>
        </p:spPr>
      </p:pic>
      <p:grpSp>
        <p:nvGrpSpPr>
          <p:cNvPr id="540" name="Group 31"/>
          <p:cNvGrpSpPr/>
          <p:nvPr/>
        </p:nvGrpSpPr>
        <p:grpSpPr>
          <a:xfrm>
            <a:off x="6870600" y="4839840"/>
            <a:ext cx="1697400" cy="483840"/>
            <a:chOff x="6870600" y="4839840"/>
            <a:chExt cx="1697400" cy="483840"/>
          </a:xfrm>
        </p:grpSpPr>
        <p:grpSp>
          <p:nvGrpSpPr>
            <p:cNvPr id="541" name="Group 32"/>
            <p:cNvGrpSpPr/>
            <p:nvPr/>
          </p:nvGrpSpPr>
          <p:grpSpPr>
            <a:xfrm>
              <a:off x="6870600" y="4839840"/>
              <a:ext cx="1697400" cy="483840"/>
              <a:chOff x="6870600" y="4839840"/>
              <a:chExt cx="1697400" cy="483840"/>
            </a:xfrm>
          </p:grpSpPr>
          <p:sp>
            <p:nvSpPr>
              <p:cNvPr id="542" name="CustomShape 33"/>
              <p:cNvSpPr/>
              <p:nvPr/>
            </p:nvSpPr>
            <p:spPr>
              <a:xfrm>
                <a:off x="6870600" y="4875480"/>
                <a:ext cx="1697400" cy="448200"/>
              </a:xfrm>
              <a:prstGeom prst="roundRect">
                <a:avLst>
                  <a:gd name="adj" fmla="val 16667"/>
                </a:avLst>
              </a:prstGeom>
              <a:solidFill>
                <a:srgbClr val="3785A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543" name="CustomShape 34"/>
              <p:cNvSpPr/>
              <p:nvPr/>
            </p:nvSpPr>
            <p:spPr>
              <a:xfrm>
                <a:off x="6870600" y="4839840"/>
                <a:ext cx="1697400" cy="448200"/>
              </a:xfrm>
              <a:prstGeom prst="roundRect">
                <a:avLst>
                  <a:gd name="adj" fmla="val 16667"/>
                </a:avLst>
              </a:prstGeom>
              <a:solidFill>
                <a:srgbClr val="5EA9CA"/>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544" name="CustomShape 35"/>
            <p:cNvSpPr/>
            <p:nvPr/>
          </p:nvSpPr>
          <p:spPr>
            <a:xfrm>
              <a:off x="6896520" y="4889160"/>
              <a:ext cx="16563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FFFFFF"/>
                  </a:solidFill>
                  <a:latin typeface="Arial"/>
                  <a:ea typeface="DejaVu Sans"/>
                </a:rPr>
                <a:t>Virus</a:t>
              </a:r>
              <a:endParaRPr lang="fr-FR" sz="1800" b="0" strike="noStrike" spc="-1">
                <a:latin typeface="Arial"/>
              </a:endParaRPr>
            </a:p>
          </p:txBody>
        </p:sp>
      </p:grpSp>
      <p:sp>
        <p:nvSpPr>
          <p:cNvPr id="545" name="CustomShape 36"/>
          <p:cNvSpPr/>
          <p:nvPr/>
        </p:nvSpPr>
        <p:spPr>
          <a:xfrm>
            <a:off x="4934160" y="4030200"/>
            <a:ext cx="676800" cy="661320"/>
          </a:xfrm>
          <a:custGeom>
            <a:avLst/>
            <a:gdLst/>
            <a:ahLst/>
            <a:cxnLst/>
            <a:rect l="l" t="t"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75B3B2"/>
          </a:solidFill>
          <a:ln>
            <a:noFill/>
          </a:ln>
        </p:spPr>
        <p:style>
          <a:lnRef idx="0">
            <a:scrgbClr r="0" g="0" b="0"/>
          </a:lnRef>
          <a:fillRef idx="0">
            <a:scrgbClr r="0" g="0" b="0"/>
          </a:fillRef>
          <a:effectRef idx="0">
            <a:scrgbClr r="0" g="0" b="0"/>
          </a:effectRef>
          <a:fontRef idx="minor"/>
        </p:style>
        <p:txBody>
          <a:bodyPr/>
          <a:lstStyle/>
          <a:p>
            <a:endParaRPr lang="en-US"/>
          </a:p>
        </p:txBody>
      </p:sp>
      <p:pic>
        <p:nvPicPr>
          <p:cNvPr id="40" name="Picture 39">
            <a:extLst>
              <a:ext uri="{FF2B5EF4-FFF2-40B4-BE49-F238E27FC236}">
                <a16:creationId xmlns:a16="http://schemas.microsoft.com/office/drawing/2014/main" id="{0907A811-B8DC-40E0-894A-6324B030086A}"/>
              </a:ext>
            </a:extLst>
          </p:cNvPr>
          <p:cNvPicPr>
            <a:picLocks noChangeAspect="1"/>
          </p:cNvPicPr>
          <p:nvPr/>
        </p:nvPicPr>
        <p:blipFill rotWithShape="1">
          <a:blip r:embed="rId4">
            <a:extLst>
              <a:ext uri="{28A0092B-C50C-407E-A947-70E740481C1C}">
                <a14:useLocalDpi xmlns:a14="http://schemas.microsoft.com/office/drawing/2010/main" val="0"/>
              </a:ext>
            </a:extLst>
          </a:blip>
          <a:srcRect l="17100" t="15500" r="15790" b="7884"/>
          <a:stretch/>
        </p:blipFill>
        <p:spPr>
          <a:xfrm>
            <a:off x="2264196" y="3830481"/>
            <a:ext cx="1101304" cy="1066800"/>
          </a:xfrm>
          <a:prstGeom prst="ellipse">
            <a:avLst/>
          </a:prstGeom>
        </p:spPr>
      </p:pic>
      <p:grpSp>
        <p:nvGrpSpPr>
          <p:cNvPr id="41" name="Group 27">
            <a:extLst>
              <a:ext uri="{FF2B5EF4-FFF2-40B4-BE49-F238E27FC236}">
                <a16:creationId xmlns:a16="http://schemas.microsoft.com/office/drawing/2014/main" id="{4EA0EFDF-C05E-4FC6-B21F-DE7236478718}"/>
              </a:ext>
            </a:extLst>
          </p:cNvPr>
          <p:cNvGrpSpPr/>
          <p:nvPr/>
        </p:nvGrpSpPr>
        <p:grpSpPr>
          <a:xfrm>
            <a:off x="2005560" y="4840200"/>
            <a:ext cx="1675080" cy="483480"/>
            <a:chOff x="2005560" y="4840200"/>
            <a:chExt cx="1675080" cy="483480"/>
          </a:xfrm>
        </p:grpSpPr>
        <p:sp>
          <p:nvSpPr>
            <p:cNvPr id="42" name="CustomShape 28">
              <a:extLst>
                <a:ext uri="{FF2B5EF4-FFF2-40B4-BE49-F238E27FC236}">
                  <a16:creationId xmlns:a16="http://schemas.microsoft.com/office/drawing/2014/main" id="{4592340B-7E45-43C6-A95D-E5DED0184E34}"/>
                </a:ext>
              </a:extLst>
            </p:cNvPr>
            <p:cNvSpPr/>
            <p:nvPr/>
          </p:nvSpPr>
          <p:spPr>
            <a:xfrm>
              <a:off x="2005560" y="4876200"/>
              <a:ext cx="1675080" cy="447480"/>
            </a:xfrm>
            <a:prstGeom prst="roundRect">
              <a:avLst>
                <a:gd name="adj" fmla="val 16667"/>
              </a:avLst>
            </a:prstGeom>
            <a:solidFill>
              <a:srgbClr val="E79F01"/>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43" name="CustomShape 29">
              <a:extLst>
                <a:ext uri="{FF2B5EF4-FFF2-40B4-BE49-F238E27FC236}">
                  <a16:creationId xmlns:a16="http://schemas.microsoft.com/office/drawing/2014/main" id="{990A5861-9D9D-4AD7-A587-711C8C4FF13D}"/>
                </a:ext>
              </a:extLst>
            </p:cNvPr>
            <p:cNvSpPr/>
            <p:nvPr/>
          </p:nvSpPr>
          <p:spPr>
            <a:xfrm>
              <a:off x="2005560" y="4840200"/>
              <a:ext cx="1675080" cy="447480"/>
            </a:xfrm>
            <a:prstGeom prst="roundRect">
              <a:avLst>
                <a:gd name="adj" fmla="val 16667"/>
              </a:avLst>
            </a:prstGeom>
            <a:solidFill>
              <a:srgbClr val="FEC037"/>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44" name="CustomShape 30">
            <a:extLst>
              <a:ext uri="{FF2B5EF4-FFF2-40B4-BE49-F238E27FC236}">
                <a16:creationId xmlns:a16="http://schemas.microsoft.com/office/drawing/2014/main" id="{8D0AB1A9-C4C4-43BA-AD7F-86B6E48CC0CE}"/>
              </a:ext>
            </a:extLst>
          </p:cNvPr>
          <p:cNvSpPr/>
          <p:nvPr/>
        </p:nvSpPr>
        <p:spPr>
          <a:xfrm>
            <a:off x="2025000" y="4897440"/>
            <a:ext cx="1634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dirty="0">
                <a:solidFill>
                  <a:srgbClr val="FFFFFF"/>
                </a:solidFill>
                <a:latin typeface="Arial"/>
                <a:ea typeface="DejaVu Sans"/>
              </a:rPr>
              <a:t>Arthropode</a:t>
            </a:r>
            <a:endParaRPr lang="fr-FR" sz="1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additive="repl">
                                        <p:cTn id="7" dur="500" fill="hold"/>
                                        <p:tgtEl>
                                          <p:spTgt spid="519"/>
                                        </p:tgtEl>
                                        <p:attrNameLst>
                                          <p:attrName>ppt_w</p:attrName>
                                        </p:attrNameLst>
                                      </p:cBhvr>
                                      <p:tavLst>
                                        <p:tav tm="0">
                                          <p:val>
                                            <p:fltVal val="0"/>
                                          </p:val>
                                        </p:tav>
                                        <p:tav tm="100000">
                                          <p:val>
                                            <p:strVal val="#ppt_w"/>
                                          </p:val>
                                        </p:tav>
                                      </p:tavLst>
                                    </p:anim>
                                    <p:anim calcmode="lin" valueType="num">
                                      <p:cBhvr additive="repl">
                                        <p:cTn id="8" dur="500" fill="hold"/>
                                        <p:tgtEl>
                                          <p:spTgt spid="519"/>
                                        </p:tgtEl>
                                        <p:attrNameLst>
                                          <p:attrName>ppt_h</p:attrName>
                                        </p:attrNameLst>
                                      </p:cBhvr>
                                      <p:tavLst>
                                        <p:tav tm="0">
                                          <p:val>
                                            <p:fltVal val="0"/>
                                          </p:val>
                                        </p:tav>
                                        <p:tav tm="100000">
                                          <p:val>
                                            <p:strVal val="#ppt_h"/>
                                          </p:val>
                                        </p:tav>
                                      </p:tavLst>
                                    </p:anim>
                                    <p:animEffect transition="in" filter="fade">
                                      <p:cBhvr additive="repl">
                                        <p:cTn id="9" dur="500"/>
                                        <p:tgtEl>
                                          <p:spTgt spid="519"/>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wipe(up)">
                                      <p:cBhvr additive="repl">
                                        <p:cTn id="13" dur="500"/>
                                        <p:tgtEl>
                                          <p:spTgt spid="516"/>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barn(outVertical)">
                                      <p:cBhvr additive="repl">
                                        <p:cTn id="17" dur="500"/>
                                        <p:tgtEl>
                                          <p:spTgt spid="515"/>
                                        </p:tgtEl>
                                      </p:cBhvr>
                                    </p:animEffect>
                                  </p:childTnLst>
                                </p:cTn>
                              </p:par>
                              <p:par>
                                <p:cTn id="18" presetID="22" presetClass="entr" presetSubtype="1" fill="hold" nodeType="withEffect">
                                  <p:stCondLst>
                                    <p:cond delay="0"/>
                                  </p:stCondLst>
                                  <p:childTnLst>
                                    <p:set>
                                      <p:cBhvr>
                                        <p:cTn id="19" dur="1" fill="hold">
                                          <p:stCondLst>
                                            <p:cond delay="0"/>
                                          </p:stCondLst>
                                        </p:cTn>
                                        <p:tgtEl>
                                          <p:spTgt spid="517"/>
                                        </p:tgtEl>
                                        <p:attrNameLst>
                                          <p:attrName>style.visibility</p:attrName>
                                        </p:attrNameLst>
                                      </p:cBhvr>
                                      <p:to>
                                        <p:strVal val="visible"/>
                                      </p:to>
                                    </p:set>
                                    <p:animEffect transition="in" filter="wipe(up)">
                                      <p:cBhvr additive="repl">
                                        <p:cTn id="20" dur="500"/>
                                        <p:tgtEl>
                                          <p:spTgt spid="517"/>
                                        </p:tgtEl>
                                      </p:cBhvr>
                                    </p:animEffect>
                                  </p:childTnLst>
                                </p:cTn>
                              </p:par>
                              <p:par>
                                <p:cTn id="21" presetID="22" presetClass="entr" presetSubtype="1" fill="hold" nodeType="withEffect">
                                  <p:stCondLst>
                                    <p:cond delay="0"/>
                                  </p:stCondLst>
                                  <p:childTnLst>
                                    <p:set>
                                      <p:cBhvr>
                                        <p:cTn id="22" dur="1" fill="hold">
                                          <p:stCondLst>
                                            <p:cond delay="0"/>
                                          </p:stCondLst>
                                        </p:cTn>
                                        <p:tgtEl>
                                          <p:spTgt spid="518"/>
                                        </p:tgtEl>
                                        <p:attrNameLst>
                                          <p:attrName>style.visibility</p:attrName>
                                        </p:attrNameLst>
                                      </p:cBhvr>
                                      <p:to>
                                        <p:strVal val="visible"/>
                                      </p:to>
                                    </p:set>
                                    <p:animEffect transition="in" filter="wipe(up)">
                                      <p:cBhvr additive="repl">
                                        <p:cTn id="23" dur="500"/>
                                        <p:tgtEl>
                                          <p:spTgt spid="518"/>
                                        </p:tgtEl>
                                      </p:cBhvr>
                                    </p:animEffect>
                                  </p:childTnLst>
                                </p:cTn>
                              </p:par>
                              <p:par>
                                <p:cTn id="24" presetID="53" presetClass="entr" presetSubtype="16" fill="hold" nodeType="withEffect">
                                  <p:stCondLst>
                                    <p:cond delay="0"/>
                                  </p:stCondLst>
                                  <p:childTnLst>
                                    <p:set>
                                      <p:cBhvr>
                                        <p:cTn id="25" dur="1" fill="hold">
                                          <p:stCondLst>
                                            <p:cond delay="0"/>
                                          </p:stCondLst>
                                        </p:cTn>
                                        <p:tgtEl>
                                          <p:spTgt spid="525"/>
                                        </p:tgtEl>
                                        <p:attrNameLst>
                                          <p:attrName>style.visibility</p:attrName>
                                        </p:attrNameLst>
                                      </p:cBhvr>
                                      <p:to>
                                        <p:strVal val="visible"/>
                                      </p:to>
                                    </p:set>
                                    <p:anim calcmode="lin" valueType="num">
                                      <p:cBhvr additive="repl">
                                        <p:cTn id="26" dur="500" fill="hold"/>
                                        <p:tgtEl>
                                          <p:spTgt spid="525"/>
                                        </p:tgtEl>
                                        <p:attrNameLst>
                                          <p:attrName>ppt_w</p:attrName>
                                        </p:attrNameLst>
                                      </p:cBhvr>
                                      <p:tavLst>
                                        <p:tav tm="0">
                                          <p:val>
                                            <p:fltVal val="0"/>
                                          </p:val>
                                        </p:tav>
                                        <p:tav tm="100000">
                                          <p:val>
                                            <p:strVal val="#ppt_w"/>
                                          </p:val>
                                        </p:tav>
                                      </p:tavLst>
                                    </p:anim>
                                    <p:anim calcmode="lin" valueType="num">
                                      <p:cBhvr additive="repl">
                                        <p:cTn id="27" dur="500" fill="hold"/>
                                        <p:tgtEl>
                                          <p:spTgt spid="525"/>
                                        </p:tgtEl>
                                        <p:attrNameLst>
                                          <p:attrName>ppt_h</p:attrName>
                                        </p:attrNameLst>
                                      </p:cBhvr>
                                      <p:tavLst>
                                        <p:tav tm="0">
                                          <p:val>
                                            <p:fltVal val="0"/>
                                          </p:val>
                                        </p:tav>
                                        <p:tav tm="100000">
                                          <p:val>
                                            <p:strVal val="#ppt_h"/>
                                          </p:val>
                                        </p:tav>
                                      </p:tavLst>
                                    </p:anim>
                                    <p:animEffect transition="in" filter="fade">
                                      <p:cBhvr additive="repl">
                                        <p:cTn id="28" dur="500"/>
                                        <p:tgtEl>
                                          <p:spTgt spid="525"/>
                                        </p:tgtEl>
                                      </p:cBhvr>
                                    </p:animEffect>
                                  </p:childTnLst>
                                </p:cTn>
                              </p:par>
                              <p:par>
                                <p:cTn id="29" presetID="22" presetClass="entr" presetSubtype="1" fill="hold" nodeType="withEffect">
                                  <p:stCondLst>
                                    <p:cond delay="0"/>
                                  </p:stCondLst>
                                  <p:childTnLst>
                                    <p:set>
                                      <p:cBhvr>
                                        <p:cTn id="30" dur="1" fill="hold">
                                          <p:stCondLst>
                                            <p:cond delay="0"/>
                                          </p:stCondLst>
                                        </p:cTn>
                                        <p:tgtEl>
                                          <p:spTgt spid="534"/>
                                        </p:tgtEl>
                                        <p:attrNameLst>
                                          <p:attrName>style.visibility</p:attrName>
                                        </p:attrNameLst>
                                      </p:cBhvr>
                                      <p:to>
                                        <p:strVal val="visible"/>
                                      </p:to>
                                    </p:set>
                                    <p:animEffect transition="in" filter="wipe(up)">
                                      <p:cBhvr additive="repl">
                                        <p:cTn id="31" dur="500"/>
                                        <p:tgtEl>
                                          <p:spTgt spid="534"/>
                                        </p:tgtEl>
                                      </p:cBhvr>
                                    </p:animEffect>
                                  </p:childTnLst>
                                </p:cTn>
                              </p:par>
                              <p:par>
                                <p:cTn id="32" presetID="53" presetClass="entr" presetSubtype="16" fill="hold" nodeType="withEffect">
                                  <p:stCondLst>
                                    <p:cond delay="0"/>
                                  </p:stCondLst>
                                  <p:childTnLst>
                                    <p:set>
                                      <p:cBhvr>
                                        <p:cTn id="33" dur="1" fill="hold">
                                          <p:stCondLst>
                                            <p:cond delay="0"/>
                                          </p:stCondLst>
                                        </p:cTn>
                                        <p:tgtEl>
                                          <p:spTgt spid="540"/>
                                        </p:tgtEl>
                                        <p:attrNameLst>
                                          <p:attrName>style.visibility</p:attrName>
                                        </p:attrNameLst>
                                      </p:cBhvr>
                                      <p:to>
                                        <p:strVal val="visible"/>
                                      </p:to>
                                    </p:set>
                                    <p:anim calcmode="lin" valueType="num">
                                      <p:cBhvr additive="repl">
                                        <p:cTn id="34" dur="500" fill="hold"/>
                                        <p:tgtEl>
                                          <p:spTgt spid="540"/>
                                        </p:tgtEl>
                                        <p:attrNameLst>
                                          <p:attrName>ppt_w</p:attrName>
                                        </p:attrNameLst>
                                      </p:cBhvr>
                                      <p:tavLst>
                                        <p:tav tm="0">
                                          <p:val>
                                            <p:fltVal val="0"/>
                                          </p:val>
                                        </p:tav>
                                        <p:tav tm="100000">
                                          <p:val>
                                            <p:strVal val="#ppt_w"/>
                                          </p:val>
                                        </p:tav>
                                      </p:tavLst>
                                    </p:anim>
                                    <p:anim calcmode="lin" valueType="num">
                                      <p:cBhvr additive="repl">
                                        <p:cTn id="35" dur="500" fill="hold"/>
                                        <p:tgtEl>
                                          <p:spTgt spid="540"/>
                                        </p:tgtEl>
                                        <p:attrNameLst>
                                          <p:attrName>ppt_h</p:attrName>
                                        </p:attrNameLst>
                                      </p:cBhvr>
                                      <p:tavLst>
                                        <p:tav tm="0">
                                          <p:val>
                                            <p:fltVal val="0"/>
                                          </p:val>
                                        </p:tav>
                                        <p:tav tm="100000">
                                          <p:val>
                                            <p:strVal val="#ppt_h"/>
                                          </p:val>
                                        </p:tav>
                                      </p:tavLst>
                                    </p:anim>
                                    <p:animEffect transition="in" filter="fade">
                                      <p:cBhvr additive="repl">
                                        <p:cTn id="36" dur="5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6" name="Group 1"/>
          <p:cNvGrpSpPr/>
          <p:nvPr/>
        </p:nvGrpSpPr>
        <p:grpSpPr>
          <a:xfrm>
            <a:off x="276120" y="336960"/>
            <a:ext cx="10107720" cy="7225200"/>
            <a:chOff x="276120" y="336960"/>
            <a:chExt cx="10107720" cy="7225200"/>
          </a:xfrm>
        </p:grpSpPr>
        <p:sp>
          <p:nvSpPr>
            <p:cNvPr id="547" name="CustomShape 2"/>
            <p:cNvSpPr/>
            <p:nvPr/>
          </p:nvSpPr>
          <p:spPr>
            <a:xfrm>
              <a:off x="276120" y="336960"/>
              <a:ext cx="1331280" cy="722520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48" name="CustomShape 3"/>
            <p:cNvSpPr/>
            <p:nvPr/>
          </p:nvSpPr>
          <p:spPr>
            <a:xfrm>
              <a:off x="1612800" y="337680"/>
              <a:ext cx="8771040" cy="722448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grpSp>
        <p:nvGrpSpPr>
          <p:cNvPr id="549" name="Group 4"/>
          <p:cNvGrpSpPr/>
          <p:nvPr/>
        </p:nvGrpSpPr>
        <p:grpSpPr>
          <a:xfrm>
            <a:off x="1433160" y="1454760"/>
            <a:ext cx="7826040" cy="4583880"/>
            <a:chOff x="1433160" y="1454760"/>
            <a:chExt cx="7826040" cy="4583880"/>
          </a:xfrm>
        </p:grpSpPr>
        <p:sp>
          <p:nvSpPr>
            <p:cNvPr id="550" name="CustomShape 5"/>
            <p:cNvSpPr/>
            <p:nvPr/>
          </p:nvSpPr>
          <p:spPr>
            <a:xfrm rot="21231000">
              <a:off x="1574640" y="1850040"/>
              <a:ext cx="7543080" cy="30474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51" name="CustomShape 6"/>
            <p:cNvSpPr/>
            <p:nvPr/>
          </p:nvSpPr>
          <p:spPr>
            <a:xfrm>
              <a:off x="2286000" y="4591440"/>
              <a:ext cx="1447200" cy="144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552" name="CustomShape 7"/>
          <p:cNvSpPr/>
          <p:nvPr/>
        </p:nvSpPr>
        <p:spPr>
          <a:xfrm>
            <a:off x="1795320" y="2592360"/>
            <a:ext cx="7102080" cy="155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800" b="0" strike="noStrike" spc="-1">
                <a:solidFill>
                  <a:srgbClr val="404040"/>
                </a:solidFill>
                <a:latin typeface="Calibri"/>
                <a:ea typeface="DejaVu Sans"/>
              </a:rPr>
              <a:t>Le</a:t>
            </a:r>
            <a:endParaRPr lang="fr-FR" sz="4800" b="0" strike="noStrike" spc="-1">
              <a:latin typeface="Arial"/>
            </a:endParaRPr>
          </a:p>
          <a:p>
            <a:pPr algn="ctr">
              <a:lnSpc>
                <a:spcPct val="100000"/>
              </a:lnSpc>
            </a:pPr>
            <a:r>
              <a:rPr lang="fr-FR" sz="4800" b="0" strike="noStrike" cap="all" spc="-1">
                <a:solidFill>
                  <a:srgbClr val="C00000"/>
                </a:solidFill>
                <a:latin typeface="Arial Black"/>
                <a:ea typeface="DejaVu Sans"/>
              </a:rPr>
              <a:t>chikungunya</a:t>
            </a:r>
            <a:endParaRPr lang="fr-FR" sz="4800" b="0" strike="noStrike" spc="-1">
              <a:latin typeface="Arial"/>
            </a:endParaRPr>
          </a:p>
        </p:txBody>
      </p:sp>
      <p:grpSp>
        <p:nvGrpSpPr>
          <p:cNvPr id="553" name="Group 8"/>
          <p:cNvGrpSpPr/>
          <p:nvPr/>
        </p:nvGrpSpPr>
        <p:grpSpPr>
          <a:xfrm>
            <a:off x="443520" y="1810080"/>
            <a:ext cx="4209840" cy="922680"/>
            <a:chOff x="443520" y="1810080"/>
            <a:chExt cx="4209840" cy="922680"/>
          </a:xfrm>
        </p:grpSpPr>
        <p:sp>
          <p:nvSpPr>
            <p:cNvPr id="554" name="CustomShape 9"/>
            <p:cNvSpPr/>
            <p:nvPr/>
          </p:nvSpPr>
          <p:spPr>
            <a:xfrm rot="21236400">
              <a:off x="804960" y="1999440"/>
              <a:ext cx="3486600" cy="550800"/>
            </a:xfrm>
            <a:prstGeom prst="roundRect">
              <a:avLst>
                <a:gd name="adj" fmla="val 16667"/>
              </a:avLst>
            </a:prstGeom>
            <a:solidFill>
              <a:srgbClr val="36BCD3"/>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55" name="CustomShape 10"/>
            <p:cNvSpPr/>
            <p:nvPr/>
          </p:nvSpPr>
          <p:spPr>
            <a:xfrm rot="21203400">
              <a:off x="452160" y="2049840"/>
              <a:ext cx="419220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spc="-1">
                  <a:solidFill>
                    <a:srgbClr val="FFFFFF"/>
                  </a:solidFill>
                  <a:latin typeface="Androgyne"/>
                  <a:ea typeface="DejaVu Sans"/>
                </a:rPr>
                <a:t>Les maladies vectorielles</a:t>
              </a:r>
              <a:endParaRPr lang="fr-FR" sz="2000" b="0" strike="noStrike" spc="-1">
                <a:latin typeface="Arial"/>
              </a:endParaRPr>
            </a:p>
          </p:txBody>
        </p:sp>
      </p:grpSp>
      <p:sp>
        <p:nvSpPr>
          <p:cNvPr id="556" name="CustomShape 11"/>
          <p:cNvSpPr/>
          <p:nvPr/>
        </p:nvSpPr>
        <p:spPr>
          <a:xfrm>
            <a:off x="2041560" y="4681440"/>
            <a:ext cx="1568880" cy="156744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557" name="CustomShape 12"/>
          <p:cNvSpPr/>
          <p:nvPr/>
        </p:nvSpPr>
        <p:spPr>
          <a:xfrm>
            <a:off x="2700360" y="4919760"/>
            <a:ext cx="6426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800" b="0" strike="noStrike" cap="all" spc="-1">
                <a:solidFill>
                  <a:srgbClr val="F79646"/>
                </a:solidFill>
                <a:latin typeface="BD Cartoon Shout"/>
                <a:ea typeface="DejaVu Sans"/>
              </a:rPr>
              <a:t>?</a:t>
            </a:r>
            <a:endParaRPr lang="fr-FR" sz="4800" b="0" strike="noStrike" spc="-1">
              <a:latin typeface="Arial"/>
            </a:endParaRPr>
          </a:p>
        </p:txBody>
      </p:sp>
      <p:sp>
        <p:nvSpPr>
          <p:cNvPr id="560" name="CustomShape 13"/>
          <p:cNvSpPr/>
          <p:nvPr/>
        </p:nvSpPr>
        <p:spPr>
          <a:xfrm>
            <a:off x="3060720" y="4142880"/>
            <a:ext cx="4571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15B6D2"/>
                </a:solidFill>
                <a:latin typeface="Arial Black"/>
                <a:ea typeface="DejaVu Sans"/>
              </a:rPr>
              <a:t>« Maladie de l’homme courbé »</a:t>
            </a:r>
            <a:endParaRPr lang="fr-FR" sz="1800" b="0" strike="noStrike" spc="-1">
              <a:latin typeface="Arial"/>
            </a:endParaRPr>
          </a:p>
        </p:txBody>
      </p:sp>
      <p:pic>
        <p:nvPicPr>
          <p:cNvPr id="17" name="Picture 16">
            <a:extLst>
              <a:ext uri="{FF2B5EF4-FFF2-40B4-BE49-F238E27FC236}">
                <a16:creationId xmlns:a16="http://schemas.microsoft.com/office/drawing/2014/main" id="{94E33870-0125-49C9-B085-6433F35AB5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 r="29419"/>
          <a:stretch/>
        </p:blipFill>
        <p:spPr>
          <a:xfrm>
            <a:off x="6403163" y="1044727"/>
            <a:ext cx="2312581" cy="2236342"/>
          </a:xfrm>
          <a:prstGeom prst="ellipse">
            <a:avLst/>
          </a:prstGeom>
        </p:spPr>
      </p:pic>
      <p:pic>
        <p:nvPicPr>
          <p:cNvPr id="18" name="Picture 17">
            <a:extLst>
              <a:ext uri="{FF2B5EF4-FFF2-40B4-BE49-F238E27FC236}">
                <a16:creationId xmlns:a16="http://schemas.microsoft.com/office/drawing/2014/main" id="{6B622B30-2D89-4E31-9C7D-FC46636F4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500" y="681882"/>
            <a:ext cx="1504983" cy="1658902"/>
          </a:xfrm>
          <a:prstGeom prst="rect">
            <a:avLst/>
          </a:prstGeom>
          <a:effectLst>
            <a:outerShdw dist="50800" dir="5400000" algn="ctr" rotWithShape="0">
              <a:schemeClr val="tx1">
                <a:lumMod val="75000"/>
                <a:lumOff val="25000"/>
                <a:alpha val="12000"/>
              </a:scheme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1" name="Group 1"/>
          <p:cNvGrpSpPr/>
          <p:nvPr/>
        </p:nvGrpSpPr>
        <p:grpSpPr>
          <a:xfrm>
            <a:off x="0" y="-104760"/>
            <a:ext cx="10692720" cy="7666920"/>
            <a:chOff x="0" y="-104760"/>
            <a:chExt cx="10692720" cy="7666920"/>
          </a:xfrm>
        </p:grpSpPr>
        <p:sp>
          <p:nvSpPr>
            <p:cNvPr id="562"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63"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564" name="CustomShape 4"/>
          <p:cNvSpPr/>
          <p:nvPr/>
        </p:nvSpPr>
        <p:spPr>
          <a:xfrm>
            <a:off x="1652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65" name="CustomShape 5"/>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66" name="CustomShape 6"/>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Chikungunya</a:t>
            </a:r>
            <a:endParaRPr lang="fr-FR" sz="3600" b="0" strike="noStrike" spc="-1">
              <a:latin typeface="Arial"/>
            </a:endParaRPr>
          </a:p>
        </p:txBody>
      </p:sp>
      <p:pic>
        <p:nvPicPr>
          <p:cNvPr id="567" name="Picture 3"/>
          <p:cNvPicPr/>
          <p:nvPr/>
        </p:nvPicPr>
        <p:blipFill>
          <a:blip r:embed="rId3"/>
          <a:stretch/>
        </p:blipFill>
        <p:spPr>
          <a:xfrm>
            <a:off x="1692360" y="2991240"/>
            <a:ext cx="3097440" cy="3233520"/>
          </a:xfrm>
          <a:prstGeom prst="rect">
            <a:avLst/>
          </a:prstGeom>
          <a:ln>
            <a:noFill/>
          </a:ln>
        </p:spPr>
      </p:pic>
      <p:graphicFrame>
        <p:nvGraphicFramePr>
          <p:cNvPr id="568" name="Table 7"/>
          <p:cNvGraphicFramePr/>
          <p:nvPr/>
        </p:nvGraphicFramePr>
        <p:xfrm>
          <a:off x="6697080" y="2149560"/>
          <a:ext cx="3361680" cy="5183640"/>
        </p:xfrm>
        <a:graphic>
          <a:graphicData uri="http://schemas.openxmlformats.org/drawingml/2006/table">
            <a:tbl>
              <a:tblPr/>
              <a:tblGrid>
                <a:gridCol w="2295000">
                  <a:extLst>
                    <a:ext uri="{9D8B030D-6E8A-4147-A177-3AD203B41FA5}">
                      <a16:colId xmlns:a16="http://schemas.microsoft.com/office/drawing/2014/main" val="20000"/>
                    </a:ext>
                  </a:extLst>
                </a:gridCol>
                <a:gridCol w="1066680">
                  <a:extLst>
                    <a:ext uri="{9D8B030D-6E8A-4147-A177-3AD203B41FA5}">
                      <a16:colId xmlns:a16="http://schemas.microsoft.com/office/drawing/2014/main" val="20001"/>
                    </a:ext>
                  </a:extLst>
                </a:gridCol>
              </a:tblGrid>
              <a:tr h="560160">
                <a:tc>
                  <a:txBody>
                    <a:bodyPr/>
                    <a:lstStyle/>
                    <a:p>
                      <a:pPr algn="ctr">
                        <a:lnSpc>
                          <a:spcPct val="100000"/>
                        </a:lnSpc>
                      </a:pPr>
                      <a:r>
                        <a:rPr lang="fr-FR" sz="1400" b="1" strike="noStrike" spc="-1">
                          <a:solidFill>
                            <a:srgbClr val="FFFFFF"/>
                          </a:solidFill>
                          <a:latin typeface="Arial Black"/>
                        </a:rPr>
                        <a:t>Signes cliniques</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tc>
                  <a:txBody>
                    <a:bodyPr/>
                    <a:lstStyle/>
                    <a:p>
                      <a:pPr algn="ctr">
                        <a:lnSpc>
                          <a:spcPct val="100000"/>
                        </a:lnSpc>
                      </a:pPr>
                      <a:r>
                        <a:rPr lang="fr-FR" sz="1400" b="1" strike="noStrike" spc="-1">
                          <a:solidFill>
                            <a:srgbClr val="FFFFFF"/>
                          </a:solidFill>
                          <a:latin typeface="Arial Black"/>
                        </a:rPr>
                        <a:t>CHIK</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extLst>
                  <a:ext uri="{0D108BD9-81ED-4DB2-BD59-A6C34878D82A}">
                    <a16:rowId xmlns:a16="http://schemas.microsoft.com/office/drawing/2014/main" val="10000"/>
                  </a:ext>
                </a:extLst>
              </a:tr>
              <a:tr h="483480">
                <a:tc>
                  <a:txBody>
                    <a:bodyPr/>
                    <a:lstStyle/>
                    <a:p>
                      <a:pPr algn="ctr">
                        <a:lnSpc>
                          <a:spcPct val="100000"/>
                        </a:lnSpc>
                      </a:pPr>
                      <a:r>
                        <a:rPr lang="fr-FR" sz="1400" b="1" strike="noStrike" spc="-1">
                          <a:solidFill>
                            <a:srgbClr val="000000"/>
                          </a:solidFill>
                          <a:latin typeface="Arial"/>
                        </a:rPr>
                        <a:t>Fièvre (&gt;38,5</a:t>
                      </a:r>
                      <a:r>
                        <a:rPr lang="fr-FR" sz="1400" b="0" strike="noStrike" spc="-1">
                          <a:solidFill>
                            <a:srgbClr val="000000"/>
                          </a:solidFill>
                          <a:latin typeface="Arial"/>
                        </a:rPr>
                        <a:t>°</a:t>
                      </a:r>
                      <a:r>
                        <a:rPr lang="fr-FR" sz="1400" b="1" strike="noStrike" spc="-1">
                          <a:solidFill>
                            <a:srgbClr val="000000"/>
                          </a:solidFill>
                          <a:latin typeface="Arial"/>
                        </a:rPr>
                        <a:t>)</a:t>
                      </a:r>
                      <a:endParaRPr lang="fr-FR" sz="1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FE0D0"/>
                    </a:solidFill>
                  </a:tcPr>
                </a:tc>
                <a:tc>
                  <a:txBody>
                    <a:bodyPr/>
                    <a:lstStyle/>
                    <a:p>
                      <a:pPr algn="ctr">
                        <a:lnSpc>
                          <a:spcPct val="100000"/>
                        </a:lnSpc>
                      </a:pPr>
                      <a:r>
                        <a:rPr lang="fr-FR" sz="2400" b="1"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FE0D0"/>
                    </a:solidFill>
                  </a:tcPr>
                </a:tc>
                <a:extLst>
                  <a:ext uri="{0D108BD9-81ED-4DB2-BD59-A6C34878D82A}">
                    <a16:rowId xmlns:a16="http://schemas.microsoft.com/office/drawing/2014/main" val="10001"/>
                  </a:ext>
                </a:extLst>
              </a:tr>
              <a:tr h="774360">
                <a:tc>
                  <a:txBody>
                    <a:bodyPr/>
                    <a:lstStyle/>
                    <a:p>
                      <a:pPr algn="ctr">
                        <a:lnSpc>
                          <a:spcPct val="100000"/>
                        </a:lnSpc>
                      </a:pPr>
                      <a:r>
                        <a:rPr lang="fr-FR" sz="1400" b="1" strike="noStrike" spc="-1">
                          <a:solidFill>
                            <a:srgbClr val="000000"/>
                          </a:solidFill>
                          <a:latin typeface="Arial"/>
                        </a:rPr>
                        <a:t>Arthralgies </a:t>
                      </a:r>
                      <a:br/>
                      <a:r>
                        <a:rPr lang="fr-FR" sz="1400" b="1" strike="noStrike" spc="-1">
                          <a:solidFill>
                            <a:srgbClr val="000000"/>
                          </a:solidFill>
                          <a:latin typeface="Arial"/>
                        </a:rPr>
                        <a:t>(douleurs articulaires)</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FBF7"/>
                    </a:solidFill>
                  </a:tcPr>
                </a:tc>
                <a:tc>
                  <a:txBody>
                    <a:bodyPr/>
                    <a:lstStyle/>
                    <a:p>
                      <a:pPr algn="ctr">
                        <a:lnSpc>
                          <a:spcPct val="100000"/>
                        </a:lnSpc>
                      </a:pPr>
                      <a:r>
                        <a:rPr lang="fr-FR" sz="2400" b="1"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FBF7"/>
                    </a:solidFill>
                  </a:tcPr>
                </a:tc>
                <a:extLst>
                  <a:ext uri="{0D108BD9-81ED-4DB2-BD59-A6C34878D82A}">
                    <a16:rowId xmlns:a16="http://schemas.microsoft.com/office/drawing/2014/main" val="10002"/>
                  </a:ext>
                </a:extLst>
              </a:tr>
              <a:tr h="670320">
                <a:tc>
                  <a:txBody>
                    <a:bodyPr/>
                    <a:lstStyle/>
                    <a:p>
                      <a:pPr algn="ctr">
                        <a:lnSpc>
                          <a:spcPct val="100000"/>
                        </a:lnSpc>
                      </a:pPr>
                      <a:r>
                        <a:rPr lang="fr-FR" sz="1400" b="1" strike="noStrike" spc="-1">
                          <a:solidFill>
                            <a:srgbClr val="000000"/>
                          </a:solidFill>
                          <a:latin typeface="Arial"/>
                        </a:rPr>
                        <a:t>Douleurs </a:t>
                      </a:r>
                      <a:br/>
                      <a:r>
                        <a:rPr lang="fr-FR" sz="1400" b="1" strike="noStrike" spc="-1">
                          <a:solidFill>
                            <a:srgbClr val="000000"/>
                          </a:solidFill>
                          <a:latin typeface="Arial"/>
                        </a:rPr>
                        <a:t>rétro-orbitraires</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E4CF"/>
                    </a:solidFill>
                  </a:tcPr>
                </a:tc>
                <a:tc>
                  <a:txBody>
                    <a:bodyPr/>
                    <a:lstStyle/>
                    <a:p>
                      <a:pPr algn="ctr">
                        <a:lnSpc>
                          <a:spcPct val="100000"/>
                        </a:lnSpc>
                      </a:pPr>
                      <a:r>
                        <a:rPr lang="fr-FR" sz="2400" b="1"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E4CF"/>
                    </a:solidFill>
                  </a:tcPr>
                </a:tc>
                <a:extLst>
                  <a:ext uri="{0D108BD9-81ED-4DB2-BD59-A6C34878D82A}">
                    <a16:rowId xmlns:a16="http://schemas.microsoft.com/office/drawing/2014/main" val="10003"/>
                  </a:ext>
                </a:extLst>
              </a:tr>
              <a:tr h="670320">
                <a:tc>
                  <a:txBody>
                    <a:bodyPr/>
                    <a:lstStyle/>
                    <a:p>
                      <a:pPr algn="ctr">
                        <a:lnSpc>
                          <a:spcPct val="100000"/>
                        </a:lnSpc>
                      </a:pPr>
                      <a:r>
                        <a:rPr lang="fr-FR" sz="1400" b="1" strike="noStrike" spc="-1">
                          <a:solidFill>
                            <a:srgbClr val="000000"/>
                          </a:solidFill>
                          <a:latin typeface="Arial"/>
                        </a:rPr>
                        <a:t>Hépatomégalie</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FBF7"/>
                    </a:solidFill>
                  </a:tcPr>
                </a:tc>
                <a:tc>
                  <a:txBody>
                    <a:bodyPr/>
                    <a:lstStyle/>
                    <a:p>
                      <a:pPr algn="ctr">
                        <a:lnSpc>
                          <a:spcPct val="100000"/>
                        </a:lnSpc>
                      </a:pPr>
                      <a:r>
                        <a:rPr lang="fr-FR" sz="2400" b="1"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FBF7"/>
                    </a:solidFill>
                  </a:tcPr>
                </a:tc>
                <a:extLst>
                  <a:ext uri="{0D108BD9-81ED-4DB2-BD59-A6C34878D82A}">
                    <a16:rowId xmlns:a16="http://schemas.microsoft.com/office/drawing/2014/main" val="10004"/>
                  </a:ext>
                </a:extLst>
              </a:tr>
              <a:tr h="848160">
                <a:tc>
                  <a:txBody>
                    <a:bodyPr/>
                    <a:lstStyle/>
                    <a:p>
                      <a:pPr algn="ctr">
                        <a:lnSpc>
                          <a:spcPct val="100000"/>
                        </a:lnSpc>
                      </a:pPr>
                      <a:r>
                        <a:rPr lang="fr-FR" sz="1400" b="1" strike="noStrike" spc="-1">
                          <a:solidFill>
                            <a:srgbClr val="000000"/>
                          </a:solidFill>
                          <a:latin typeface="Arial"/>
                        </a:rPr>
                        <a:t>Hémorragies</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E4CF"/>
                    </a:solidFill>
                  </a:tcPr>
                </a:tc>
                <a:tc>
                  <a:txBody>
                    <a:bodyPr/>
                    <a:lstStyle/>
                    <a:p>
                      <a:pPr algn="ctr">
                        <a:lnSpc>
                          <a:spcPct val="100000"/>
                        </a:lnSpc>
                      </a:pPr>
                      <a:r>
                        <a:rPr lang="fr-FR" sz="2400" b="1" strike="noStrike" spc="-1">
                          <a:solidFill>
                            <a:srgbClr val="000000"/>
                          </a:solidFill>
                          <a:latin typeface="Arial"/>
                        </a:rPr>
                        <a:t>0</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E4CF"/>
                    </a:solidFill>
                  </a:tcPr>
                </a:tc>
                <a:extLst>
                  <a:ext uri="{0D108BD9-81ED-4DB2-BD59-A6C34878D82A}">
                    <a16:rowId xmlns:a16="http://schemas.microsoft.com/office/drawing/2014/main" val="10005"/>
                  </a:ext>
                </a:extLst>
              </a:tr>
              <a:tr h="671760">
                <a:tc>
                  <a:txBody>
                    <a:bodyPr/>
                    <a:lstStyle/>
                    <a:p>
                      <a:pPr algn="ctr">
                        <a:lnSpc>
                          <a:spcPct val="100000"/>
                        </a:lnSpc>
                      </a:pPr>
                      <a:r>
                        <a:rPr lang="fr-FR" sz="1400" b="1" strike="noStrike" spc="-1">
                          <a:solidFill>
                            <a:srgbClr val="000000"/>
                          </a:solidFill>
                          <a:latin typeface="Arial"/>
                        </a:rPr>
                        <a:t>Conjonctivites</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FBF7"/>
                    </a:solidFill>
                  </a:tcPr>
                </a:tc>
                <a:tc>
                  <a:txBody>
                    <a:bodyPr/>
                    <a:lstStyle/>
                    <a:p>
                      <a:pPr algn="ctr">
                        <a:lnSpc>
                          <a:spcPct val="100000"/>
                        </a:lnSpc>
                      </a:pPr>
                      <a:r>
                        <a:rPr lang="fr-FR" sz="2400" b="1"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FBF7"/>
                    </a:solidFill>
                  </a:tcPr>
                </a:tc>
                <a:extLst>
                  <a:ext uri="{0D108BD9-81ED-4DB2-BD59-A6C34878D82A}">
                    <a16:rowId xmlns:a16="http://schemas.microsoft.com/office/drawing/2014/main" val="10006"/>
                  </a:ext>
                </a:extLst>
              </a:tr>
            </a:tbl>
          </a:graphicData>
        </a:graphic>
      </p:graphicFrame>
      <p:sp>
        <p:nvSpPr>
          <p:cNvPr id="569" name="CustomShape 8"/>
          <p:cNvSpPr/>
          <p:nvPr/>
        </p:nvSpPr>
        <p:spPr>
          <a:xfrm>
            <a:off x="393840" y="2392920"/>
            <a:ext cx="5986440" cy="4434840"/>
          </a:xfrm>
          <a:prstGeom prst="roundRect">
            <a:avLst>
              <a:gd name="adj" fmla="val 16667"/>
            </a:avLst>
          </a:prstGeom>
          <a:solidFill>
            <a:srgbClr val="FEC037">
              <a:alpha val="5000"/>
            </a:srgbClr>
          </a:solidFill>
          <a:ln>
            <a:solidFill>
              <a:srgbClr val="FEC037"/>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70" name="CustomShape 9"/>
          <p:cNvSpPr/>
          <p:nvPr/>
        </p:nvSpPr>
        <p:spPr>
          <a:xfrm flipV="1">
            <a:off x="1690920" y="4655880"/>
            <a:ext cx="1549440" cy="25524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571" name="CustomShape 10"/>
          <p:cNvSpPr/>
          <p:nvPr/>
        </p:nvSpPr>
        <p:spPr>
          <a:xfrm flipV="1">
            <a:off x="1690920" y="4834440"/>
            <a:ext cx="1731240" cy="7704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572" name="CustomShape 11"/>
          <p:cNvSpPr/>
          <p:nvPr/>
        </p:nvSpPr>
        <p:spPr>
          <a:xfrm flipH="1">
            <a:off x="3666600" y="4900680"/>
            <a:ext cx="1208880" cy="36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573" name="CustomShape 12"/>
          <p:cNvSpPr/>
          <p:nvPr/>
        </p:nvSpPr>
        <p:spPr>
          <a:xfrm flipH="1">
            <a:off x="4091760" y="3470760"/>
            <a:ext cx="1062360" cy="63288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574" name="CustomShape 13"/>
          <p:cNvSpPr/>
          <p:nvPr/>
        </p:nvSpPr>
        <p:spPr>
          <a:xfrm flipH="1" flipV="1">
            <a:off x="3240720" y="3319200"/>
            <a:ext cx="1913400" cy="15012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575" name="CustomShape 14"/>
          <p:cNvSpPr/>
          <p:nvPr/>
        </p:nvSpPr>
        <p:spPr>
          <a:xfrm flipH="1">
            <a:off x="4271400" y="3470760"/>
            <a:ext cx="882720" cy="97488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576" name="CustomShape 15"/>
          <p:cNvSpPr/>
          <p:nvPr/>
        </p:nvSpPr>
        <p:spPr>
          <a:xfrm>
            <a:off x="1690920" y="3722400"/>
            <a:ext cx="1654560" cy="81396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577" name="CustomShape 16"/>
          <p:cNvSpPr/>
          <p:nvPr/>
        </p:nvSpPr>
        <p:spPr>
          <a:xfrm>
            <a:off x="4992840" y="4759560"/>
            <a:ext cx="10677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Capside</a:t>
            </a:r>
            <a:endParaRPr lang="fr-FR" sz="1400" b="0" strike="noStrike" spc="-1">
              <a:latin typeface="Arial"/>
            </a:endParaRPr>
          </a:p>
        </p:txBody>
      </p:sp>
      <p:sp>
        <p:nvSpPr>
          <p:cNvPr id="578" name="CustomShape 17"/>
          <p:cNvSpPr/>
          <p:nvPr/>
        </p:nvSpPr>
        <p:spPr>
          <a:xfrm>
            <a:off x="5260680" y="3222720"/>
            <a:ext cx="10677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Enveloppe</a:t>
            </a:r>
            <a:endParaRPr lang="fr-FR" sz="1400" b="0" strike="noStrike" spc="-1">
              <a:latin typeface="Arial"/>
            </a:endParaRPr>
          </a:p>
          <a:p>
            <a:pPr>
              <a:lnSpc>
                <a:spcPct val="100000"/>
              </a:lnSpc>
            </a:pPr>
            <a:r>
              <a:rPr lang="fr-FR" sz="1400" b="0" strike="noStrike" spc="-1">
                <a:solidFill>
                  <a:srgbClr val="404040"/>
                </a:solidFill>
                <a:latin typeface="Arial"/>
                <a:ea typeface="DejaVu Sans"/>
              </a:rPr>
              <a:t>Virale</a:t>
            </a:r>
            <a:endParaRPr lang="fr-FR" sz="1400" b="0" strike="noStrike" spc="-1">
              <a:latin typeface="Arial"/>
            </a:endParaRPr>
          </a:p>
        </p:txBody>
      </p:sp>
      <p:sp>
        <p:nvSpPr>
          <p:cNvPr id="579" name="CustomShape 18"/>
          <p:cNvSpPr/>
          <p:nvPr/>
        </p:nvSpPr>
        <p:spPr>
          <a:xfrm>
            <a:off x="597960" y="3426120"/>
            <a:ext cx="10677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fr-FR" sz="1400" b="0" strike="noStrike" spc="-1">
                <a:solidFill>
                  <a:srgbClr val="404040"/>
                </a:solidFill>
                <a:latin typeface="Arial"/>
                <a:ea typeface="DejaVu Sans"/>
              </a:rPr>
              <a:t>Génome</a:t>
            </a:r>
            <a:endParaRPr lang="fr-FR" sz="1400" b="0" strike="noStrike" spc="-1">
              <a:latin typeface="Arial"/>
            </a:endParaRPr>
          </a:p>
          <a:p>
            <a:pPr algn="r">
              <a:lnSpc>
                <a:spcPct val="100000"/>
              </a:lnSpc>
            </a:pPr>
            <a:r>
              <a:rPr lang="fr-FR" sz="1400" b="0" strike="noStrike" spc="-1">
                <a:solidFill>
                  <a:srgbClr val="404040"/>
                </a:solidFill>
                <a:latin typeface="Arial"/>
                <a:ea typeface="DejaVu Sans"/>
              </a:rPr>
              <a:t>du CHIKV</a:t>
            </a:r>
            <a:endParaRPr lang="fr-FR" sz="1400" b="0" strike="noStrike" spc="-1">
              <a:latin typeface="Arial"/>
            </a:endParaRPr>
          </a:p>
        </p:txBody>
      </p:sp>
      <p:sp>
        <p:nvSpPr>
          <p:cNvPr id="580" name="CustomShape 19"/>
          <p:cNvSpPr/>
          <p:nvPr/>
        </p:nvSpPr>
        <p:spPr>
          <a:xfrm>
            <a:off x="535320" y="4688280"/>
            <a:ext cx="106776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fr-FR" sz="1400" b="0" strike="noStrike" spc="-1">
                <a:solidFill>
                  <a:srgbClr val="404040"/>
                </a:solidFill>
                <a:latin typeface="Arial"/>
                <a:ea typeface="DejaVu Sans"/>
              </a:rPr>
              <a:t>Acide nucléique</a:t>
            </a:r>
            <a:endParaRPr lang="fr-FR" sz="1400" b="0" strike="noStrike" spc="-1">
              <a:latin typeface="Arial"/>
            </a:endParaRPr>
          </a:p>
          <a:p>
            <a:pPr algn="r">
              <a:lnSpc>
                <a:spcPct val="100000"/>
              </a:lnSpc>
            </a:pPr>
            <a:r>
              <a:rPr lang="fr-FR" sz="1400" b="0" strike="noStrike" spc="-1">
                <a:solidFill>
                  <a:srgbClr val="404040"/>
                </a:solidFill>
                <a:latin typeface="Arial"/>
                <a:ea typeface="DejaVu Sans"/>
              </a:rPr>
              <a:t>(ARN)</a:t>
            </a:r>
            <a:endParaRPr lang="fr-FR" sz="1400" b="0" strike="noStrike" spc="-1">
              <a:latin typeface="Arial"/>
            </a:endParaRPr>
          </a:p>
        </p:txBody>
      </p:sp>
      <p:sp>
        <p:nvSpPr>
          <p:cNvPr id="581" name="CustomShape 20"/>
          <p:cNvSpPr/>
          <p:nvPr/>
        </p:nvSpPr>
        <p:spPr>
          <a:xfrm>
            <a:off x="393840" y="6228360"/>
            <a:ext cx="59864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1" strike="noStrike" spc="-1">
                <a:solidFill>
                  <a:srgbClr val="404040"/>
                </a:solidFill>
                <a:latin typeface="Arial"/>
                <a:ea typeface="DejaVu Sans"/>
              </a:rPr>
              <a:t>Coupe d’un virus pour expliquer les différentes parties</a:t>
            </a:r>
            <a:endParaRPr lang="fr-FR" sz="1400" b="0" strike="noStrike" spc="-1">
              <a:latin typeface="Arial"/>
            </a:endParaRPr>
          </a:p>
        </p:txBody>
      </p:sp>
      <p:sp>
        <p:nvSpPr>
          <p:cNvPr id="582" name="CustomShape 21"/>
          <p:cNvSpPr/>
          <p:nvPr/>
        </p:nvSpPr>
        <p:spPr>
          <a:xfrm>
            <a:off x="4992840" y="3375360"/>
            <a:ext cx="265680" cy="26568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83" name="CustomShape 22"/>
          <p:cNvSpPr/>
          <p:nvPr/>
        </p:nvSpPr>
        <p:spPr>
          <a:xfrm>
            <a:off x="4703400" y="4780440"/>
            <a:ext cx="265680" cy="26568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84" name="CustomShape 23"/>
          <p:cNvSpPr/>
          <p:nvPr/>
        </p:nvSpPr>
        <p:spPr>
          <a:xfrm>
            <a:off x="1604880" y="4788360"/>
            <a:ext cx="265680" cy="26568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585" name="CustomShape 24"/>
          <p:cNvSpPr/>
          <p:nvPr/>
        </p:nvSpPr>
        <p:spPr>
          <a:xfrm>
            <a:off x="1660320" y="3617640"/>
            <a:ext cx="265680" cy="26568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586" name="Group 25"/>
          <p:cNvGrpSpPr/>
          <p:nvPr/>
        </p:nvGrpSpPr>
        <p:grpSpPr>
          <a:xfrm>
            <a:off x="619560" y="2153160"/>
            <a:ext cx="1675080" cy="483480"/>
            <a:chOff x="619560" y="2153160"/>
            <a:chExt cx="1675080" cy="483480"/>
          </a:xfrm>
        </p:grpSpPr>
        <p:sp>
          <p:nvSpPr>
            <p:cNvPr id="587" name="CustomShape 26"/>
            <p:cNvSpPr/>
            <p:nvPr/>
          </p:nvSpPr>
          <p:spPr>
            <a:xfrm>
              <a:off x="619560" y="2189160"/>
              <a:ext cx="1675080" cy="447480"/>
            </a:xfrm>
            <a:prstGeom prst="roundRect">
              <a:avLst>
                <a:gd name="adj" fmla="val 16667"/>
              </a:avLst>
            </a:prstGeom>
            <a:solidFill>
              <a:srgbClr val="E79F01"/>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588" name="CustomShape 27"/>
            <p:cNvSpPr/>
            <p:nvPr/>
          </p:nvSpPr>
          <p:spPr>
            <a:xfrm>
              <a:off x="619560" y="2153160"/>
              <a:ext cx="1675080" cy="447480"/>
            </a:xfrm>
            <a:prstGeom prst="roundRect">
              <a:avLst>
                <a:gd name="adj" fmla="val 16667"/>
              </a:avLst>
            </a:prstGeom>
            <a:solidFill>
              <a:srgbClr val="FEC037"/>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589" name="CustomShape 28"/>
          <p:cNvSpPr/>
          <p:nvPr/>
        </p:nvSpPr>
        <p:spPr>
          <a:xfrm>
            <a:off x="639000" y="2210400"/>
            <a:ext cx="1634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FFFFFF"/>
                </a:solidFill>
                <a:latin typeface="Arial"/>
                <a:ea typeface="DejaVu Sans"/>
              </a:rPr>
              <a:t>Togaviridae</a:t>
            </a:r>
            <a:endParaRPr lang="fr-FR" sz="1800" b="0" strike="noStrike" spc="-1">
              <a:latin typeface="Arial"/>
            </a:endParaRPr>
          </a:p>
        </p:txBody>
      </p:sp>
      <p:grpSp>
        <p:nvGrpSpPr>
          <p:cNvPr id="590" name="Group 29"/>
          <p:cNvGrpSpPr/>
          <p:nvPr/>
        </p:nvGrpSpPr>
        <p:grpSpPr>
          <a:xfrm>
            <a:off x="2361960" y="2149560"/>
            <a:ext cx="1519560" cy="483480"/>
            <a:chOff x="2361960" y="2149560"/>
            <a:chExt cx="1519560" cy="483480"/>
          </a:xfrm>
        </p:grpSpPr>
        <p:sp>
          <p:nvSpPr>
            <p:cNvPr id="591" name="CustomShape 30"/>
            <p:cNvSpPr/>
            <p:nvPr/>
          </p:nvSpPr>
          <p:spPr>
            <a:xfrm>
              <a:off x="2361960" y="2185560"/>
              <a:ext cx="1519560" cy="447480"/>
            </a:xfrm>
            <a:prstGeom prst="roundRect">
              <a:avLst>
                <a:gd name="adj" fmla="val 16667"/>
              </a:avLst>
            </a:prstGeom>
            <a:solidFill>
              <a:srgbClr val="E79F01"/>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592" name="CustomShape 31"/>
            <p:cNvSpPr/>
            <p:nvPr/>
          </p:nvSpPr>
          <p:spPr>
            <a:xfrm>
              <a:off x="2361960" y="2149560"/>
              <a:ext cx="1519560" cy="447480"/>
            </a:xfrm>
            <a:prstGeom prst="roundRect">
              <a:avLst>
                <a:gd name="adj" fmla="val 16667"/>
              </a:avLst>
            </a:prstGeom>
            <a:solidFill>
              <a:srgbClr val="FEC037"/>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593" name="CustomShape 32"/>
          <p:cNvSpPr/>
          <p:nvPr/>
        </p:nvSpPr>
        <p:spPr>
          <a:xfrm>
            <a:off x="2381400" y="2207160"/>
            <a:ext cx="14832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FFFFFF"/>
                </a:solidFill>
                <a:latin typeface="Arial"/>
                <a:ea typeface="DejaVu Sans"/>
              </a:rPr>
              <a:t>Alpha virus</a:t>
            </a:r>
            <a:endParaRPr lang="fr-FR" sz="1800" b="0" strike="noStrike" spc="-1">
              <a:latin typeface="Arial"/>
            </a:endParaRPr>
          </a:p>
        </p:txBody>
      </p:sp>
      <p:grpSp>
        <p:nvGrpSpPr>
          <p:cNvPr id="594" name="Group 33"/>
          <p:cNvGrpSpPr/>
          <p:nvPr/>
        </p:nvGrpSpPr>
        <p:grpSpPr>
          <a:xfrm>
            <a:off x="3975120" y="2157480"/>
            <a:ext cx="2191320" cy="483120"/>
            <a:chOff x="3975120" y="2157480"/>
            <a:chExt cx="2191320" cy="483120"/>
          </a:xfrm>
        </p:grpSpPr>
        <p:sp>
          <p:nvSpPr>
            <p:cNvPr id="595" name="CustomShape 34"/>
            <p:cNvSpPr/>
            <p:nvPr/>
          </p:nvSpPr>
          <p:spPr>
            <a:xfrm>
              <a:off x="3975120" y="2193120"/>
              <a:ext cx="2191320" cy="447480"/>
            </a:xfrm>
            <a:prstGeom prst="roundRect">
              <a:avLst>
                <a:gd name="adj" fmla="val 16667"/>
              </a:avLst>
            </a:prstGeom>
            <a:solidFill>
              <a:srgbClr val="E79F01"/>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596" name="CustomShape 35"/>
            <p:cNvSpPr/>
            <p:nvPr/>
          </p:nvSpPr>
          <p:spPr>
            <a:xfrm>
              <a:off x="3975120" y="2157480"/>
              <a:ext cx="2191320" cy="447480"/>
            </a:xfrm>
            <a:prstGeom prst="roundRect">
              <a:avLst>
                <a:gd name="adj" fmla="val 16667"/>
              </a:avLst>
            </a:prstGeom>
            <a:solidFill>
              <a:srgbClr val="FEC037"/>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597" name="CustomShape 36"/>
          <p:cNvSpPr/>
          <p:nvPr/>
        </p:nvSpPr>
        <p:spPr>
          <a:xfrm>
            <a:off x="3994200" y="2214720"/>
            <a:ext cx="21384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FFFFFF"/>
                </a:solidFill>
                <a:latin typeface="Arial"/>
                <a:ea typeface="DejaVu Sans"/>
              </a:rPr>
              <a:t>Immunité acquise</a:t>
            </a:r>
            <a:endParaRPr lang="fr-FR" sz="1800" b="0" strike="noStrike" spc="-1">
              <a:latin typeface="Arial"/>
            </a:endParaRPr>
          </a:p>
        </p:txBody>
      </p:sp>
      <p:sp>
        <p:nvSpPr>
          <p:cNvPr id="598" name="CustomShape 37"/>
          <p:cNvSpPr/>
          <p:nvPr/>
        </p:nvSpPr>
        <p:spPr>
          <a:xfrm>
            <a:off x="9360" y="1313640"/>
            <a:ext cx="45712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0" strike="noStrike" spc="-1">
                <a:solidFill>
                  <a:srgbClr val="262626"/>
                </a:solidFill>
                <a:latin typeface="Arial Black"/>
                <a:ea typeface="DejaVu Sans"/>
              </a:rPr>
              <a:t>« Maladie de l’homme courbé »</a:t>
            </a:r>
            <a:endParaRPr lang="fr-F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anim calcmode="lin" valueType="num">
                                      <p:cBhvr additive="repl">
                                        <p:cTn id="7" dur="500" fill="hold"/>
                                        <p:tgtEl>
                                          <p:spTgt spid="568"/>
                                        </p:tgtEl>
                                        <p:attrNameLst>
                                          <p:attrName>ppt_x</p:attrName>
                                        </p:attrNameLst>
                                      </p:cBhvr>
                                      <p:tavLst>
                                        <p:tav tm="0">
                                          <p:val>
                                            <p:strVal val="0-#ppt_w/2"/>
                                          </p:val>
                                        </p:tav>
                                        <p:tav tm="100000">
                                          <p:val>
                                            <p:strVal val="#ppt_x"/>
                                          </p:val>
                                        </p:tav>
                                      </p:tavLst>
                                    </p:anim>
                                    <p:anim calcmode="lin" valueType="num">
                                      <p:cBhvr additive="repl">
                                        <p:cTn id="8" dur="500" fill="hold"/>
                                        <p:tgtEl>
                                          <p:spTgt spid="5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9" name="Group 1"/>
          <p:cNvGrpSpPr/>
          <p:nvPr/>
        </p:nvGrpSpPr>
        <p:grpSpPr>
          <a:xfrm>
            <a:off x="0" y="-104760"/>
            <a:ext cx="10692720" cy="7666920"/>
            <a:chOff x="0" y="-104760"/>
            <a:chExt cx="10692720" cy="7666920"/>
          </a:xfrm>
        </p:grpSpPr>
        <p:sp>
          <p:nvSpPr>
            <p:cNvPr id="600"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01"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602" name="CustomShape 4"/>
          <p:cNvSpPr/>
          <p:nvPr/>
        </p:nvSpPr>
        <p:spPr>
          <a:xfrm>
            <a:off x="1652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03" name="CustomShape 5"/>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04" name="CustomShape 6"/>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Chikungunya</a:t>
            </a:r>
            <a:endParaRPr lang="fr-FR" sz="3600" b="0" strike="noStrike" spc="-1">
              <a:latin typeface="Arial"/>
            </a:endParaRPr>
          </a:p>
        </p:txBody>
      </p:sp>
      <p:grpSp>
        <p:nvGrpSpPr>
          <p:cNvPr id="605" name="Group 7"/>
          <p:cNvGrpSpPr/>
          <p:nvPr/>
        </p:nvGrpSpPr>
        <p:grpSpPr>
          <a:xfrm>
            <a:off x="502200" y="2660400"/>
            <a:ext cx="4480560" cy="3356640"/>
            <a:chOff x="502200" y="2660400"/>
            <a:chExt cx="4480560" cy="3356640"/>
          </a:xfrm>
        </p:grpSpPr>
        <p:grpSp>
          <p:nvGrpSpPr>
            <p:cNvPr id="606" name="Group 8"/>
            <p:cNvGrpSpPr/>
            <p:nvPr/>
          </p:nvGrpSpPr>
          <p:grpSpPr>
            <a:xfrm>
              <a:off x="502200" y="3278160"/>
              <a:ext cx="4480560" cy="2738880"/>
              <a:chOff x="502200" y="3278160"/>
              <a:chExt cx="4480560" cy="2738880"/>
            </a:xfrm>
          </p:grpSpPr>
          <p:pic>
            <p:nvPicPr>
              <p:cNvPr id="607" name="Picture 3"/>
              <p:cNvPicPr/>
              <p:nvPr/>
            </p:nvPicPr>
            <p:blipFill>
              <a:blip r:embed="rId3"/>
              <a:stretch/>
            </p:blipFill>
            <p:spPr>
              <a:xfrm>
                <a:off x="1389240" y="3278160"/>
                <a:ext cx="2374200" cy="2478600"/>
              </a:xfrm>
              <a:prstGeom prst="rect">
                <a:avLst/>
              </a:prstGeom>
              <a:ln>
                <a:noFill/>
              </a:ln>
            </p:spPr>
          </p:pic>
          <p:sp>
            <p:nvSpPr>
              <p:cNvPr id="608" name="CustomShape 9"/>
              <p:cNvSpPr/>
              <p:nvPr/>
            </p:nvSpPr>
            <p:spPr>
              <a:xfrm flipV="1">
                <a:off x="1388160" y="4554000"/>
                <a:ext cx="1187640" cy="19548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09" name="CustomShape 10"/>
              <p:cNvSpPr/>
              <p:nvPr/>
            </p:nvSpPr>
            <p:spPr>
              <a:xfrm flipV="1">
                <a:off x="1388160" y="4690800"/>
                <a:ext cx="1326960" cy="5868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10" name="CustomShape 11"/>
              <p:cNvSpPr/>
              <p:nvPr/>
            </p:nvSpPr>
            <p:spPr>
              <a:xfrm flipH="1">
                <a:off x="2902680" y="4741920"/>
                <a:ext cx="926640" cy="36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11" name="CustomShape 12"/>
              <p:cNvSpPr/>
              <p:nvPr/>
            </p:nvSpPr>
            <p:spPr>
              <a:xfrm flipH="1">
                <a:off x="3228480" y="3645720"/>
                <a:ext cx="814320" cy="48492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12" name="CustomShape 13"/>
              <p:cNvSpPr/>
              <p:nvPr/>
            </p:nvSpPr>
            <p:spPr>
              <a:xfrm flipH="1" flipV="1">
                <a:off x="2576160" y="3529440"/>
                <a:ext cx="1466640" cy="11484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13" name="CustomShape 14"/>
              <p:cNvSpPr/>
              <p:nvPr/>
            </p:nvSpPr>
            <p:spPr>
              <a:xfrm flipH="1">
                <a:off x="3366360" y="3645720"/>
                <a:ext cx="676440" cy="74700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14" name="CustomShape 15"/>
              <p:cNvSpPr/>
              <p:nvPr/>
            </p:nvSpPr>
            <p:spPr>
              <a:xfrm>
                <a:off x="1388160" y="3838680"/>
                <a:ext cx="1268280" cy="623880"/>
              </a:xfrm>
              <a:custGeom>
                <a:avLst/>
                <a:gdLst/>
                <a:ahLst/>
                <a:cxnLst/>
                <a:rect l="l" t="t" r="r" b="b"/>
                <a:pathLst>
                  <a:path w="21600" h="21600">
                    <a:moveTo>
                      <a:pt x="0" y="0"/>
                    </a:moveTo>
                    <a:lnTo>
                      <a:pt x="21600" y="21600"/>
                    </a:lnTo>
                  </a:path>
                </a:pathLst>
              </a:custGeom>
              <a:noFill/>
              <a:ln w="57240">
                <a:solidFill>
                  <a:srgbClr val="00A7E9"/>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15" name="CustomShape 16"/>
              <p:cNvSpPr/>
              <p:nvPr/>
            </p:nvSpPr>
            <p:spPr>
              <a:xfrm>
                <a:off x="3919320" y="4633920"/>
                <a:ext cx="81828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Capside</a:t>
                </a:r>
                <a:endParaRPr lang="fr-FR" sz="1100" b="0" strike="noStrike" spc="-1">
                  <a:latin typeface="Arial"/>
                </a:endParaRPr>
              </a:p>
            </p:txBody>
          </p:sp>
          <p:sp>
            <p:nvSpPr>
              <p:cNvPr id="616" name="CustomShape 17"/>
              <p:cNvSpPr/>
              <p:nvPr/>
            </p:nvSpPr>
            <p:spPr>
              <a:xfrm>
                <a:off x="4124520" y="3455640"/>
                <a:ext cx="818280" cy="40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050" b="0" strike="noStrike" spc="-1">
                    <a:solidFill>
                      <a:srgbClr val="404040"/>
                    </a:solidFill>
                    <a:latin typeface="Arial"/>
                    <a:ea typeface="DejaVu Sans"/>
                  </a:rPr>
                  <a:t>Enveloppe</a:t>
                </a:r>
                <a:endParaRPr lang="fr-FR" sz="1050" b="0" strike="noStrike" spc="-1">
                  <a:latin typeface="Arial"/>
                </a:endParaRPr>
              </a:p>
              <a:p>
                <a:pPr>
                  <a:lnSpc>
                    <a:spcPct val="100000"/>
                  </a:lnSpc>
                </a:pPr>
                <a:r>
                  <a:rPr lang="fr-FR" sz="1050" b="0" strike="noStrike" spc="-1">
                    <a:solidFill>
                      <a:srgbClr val="404040"/>
                    </a:solidFill>
                    <a:latin typeface="Arial"/>
                    <a:ea typeface="DejaVu Sans"/>
                  </a:rPr>
                  <a:t>Virale</a:t>
                </a:r>
                <a:endParaRPr lang="fr-FR" sz="1050" b="0" strike="noStrike" spc="-1">
                  <a:latin typeface="Arial"/>
                </a:endParaRPr>
              </a:p>
            </p:txBody>
          </p:sp>
          <p:sp>
            <p:nvSpPr>
              <p:cNvPr id="617" name="CustomShape 18"/>
              <p:cNvSpPr/>
              <p:nvPr/>
            </p:nvSpPr>
            <p:spPr>
              <a:xfrm>
                <a:off x="550080" y="3611520"/>
                <a:ext cx="818280" cy="59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fr-FR" sz="1100" b="0" strike="noStrike" spc="-1">
                    <a:solidFill>
                      <a:srgbClr val="404040"/>
                    </a:solidFill>
                    <a:latin typeface="Arial"/>
                    <a:ea typeface="DejaVu Sans"/>
                  </a:rPr>
                  <a:t>Génome</a:t>
                </a:r>
                <a:endParaRPr lang="fr-FR" sz="1100" b="0" strike="noStrike" spc="-1">
                  <a:latin typeface="Arial"/>
                </a:endParaRPr>
              </a:p>
              <a:p>
                <a:pPr algn="r">
                  <a:lnSpc>
                    <a:spcPct val="100000"/>
                  </a:lnSpc>
                </a:pPr>
                <a:r>
                  <a:rPr lang="fr-FR" sz="1100" b="0" strike="noStrike" spc="-1">
                    <a:solidFill>
                      <a:srgbClr val="404040"/>
                    </a:solidFill>
                    <a:latin typeface="Arial"/>
                    <a:ea typeface="DejaVu Sans"/>
                  </a:rPr>
                  <a:t>Du CHIKV</a:t>
                </a:r>
                <a:endParaRPr lang="fr-FR" sz="1100" b="0" strike="noStrike" spc="-1">
                  <a:latin typeface="Arial"/>
                </a:endParaRPr>
              </a:p>
            </p:txBody>
          </p:sp>
          <p:sp>
            <p:nvSpPr>
              <p:cNvPr id="618" name="CustomShape 19"/>
              <p:cNvSpPr/>
              <p:nvPr/>
            </p:nvSpPr>
            <p:spPr>
              <a:xfrm>
                <a:off x="502200" y="4579200"/>
                <a:ext cx="818280" cy="59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fr-FR" sz="1100" b="0" strike="noStrike" spc="-1">
                    <a:solidFill>
                      <a:srgbClr val="404040"/>
                    </a:solidFill>
                    <a:latin typeface="Arial"/>
                    <a:ea typeface="DejaVu Sans"/>
                  </a:rPr>
                  <a:t>Acide nucléique</a:t>
                </a:r>
                <a:endParaRPr lang="fr-FR" sz="1100" b="0" strike="noStrike" spc="-1">
                  <a:latin typeface="Arial"/>
                </a:endParaRPr>
              </a:p>
              <a:p>
                <a:pPr algn="r">
                  <a:lnSpc>
                    <a:spcPct val="100000"/>
                  </a:lnSpc>
                </a:pPr>
                <a:r>
                  <a:rPr lang="fr-FR" sz="1100" b="0" strike="noStrike" spc="-1">
                    <a:solidFill>
                      <a:srgbClr val="404040"/>
                    </a:solidFill>
                    <a:latin typeface="Arial"/>
                    <a:ea typeface="DejaVu Sans"/>
                  </a:rPr>
                  <a:t>(ARN)</a:t>
                </a:r>
                <a:endParaRPr lang="fr-FR" sz="1100" b="0" strike="noStrike" spc="-1">
                  <a:latin typeface="Arial"/>
                </a:endParaRPr>
              </a:p>
            </p:txBody>
          </p:sp>
          <p:sp>
            <p:nvSpPr>
              <p:cNvPr id="619" name="CustomShape 20"/>
              <p:cNvSpPr/>
              <p:nvPr/>
            </p:nvSpPr>
            <p:spPr>
              <a:xfrm>
                <a:off x="639360" y="5759640"/>
                <a:ext cx="434340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100" b="1" strike="noStrike" spc="-1">
                    <a:solidFill>
                      <a:srgbClr val="404040"/>
                    </a:solidFill>
                    <a:latin typeface="Arial"/>
                    <a:ea typeface="DejaVu Sans"/>
                  </a:rPr>
                  <a:t>Coupe d’un virus pour expliquer les différentes parties</a:t>
                </a:r>
                <a:endParaRPr lang="fr-FR" sz="1100" b="0" strike="noStrike" spc="-1">
                  <a:latin typeface="Arial"/>
                </a:endParaRPr>
              </a:p>
            </p:txBody>
          </p:sp>
          <p:sp>
            <p:nvSpPr>
              <p:cNvPr id="620" name="CustomShape 21"/>
              <p:cNvSpPr/>
              <p:nvPr/>
            </p:nvSpPr>
            <p:spPr>
              <a:xfrm>
                <a:off x="3919320" y="3572640"/>
                <a:ext cx="203400" cy="20340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21" name="CustomShape 22"/>
              <p:cNvSpPr/>
              <p:nvPr/>
            </p:nvSpPr>
            <p:spPr>
              <a:xfrm>
                <a:off x="3697560" y="4649760"/>
                <a:ext cx="203400" cy="20340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22" name="CustomShape 23"/>
              <p:cNvSpPr/>
              <p:nvPr/>
            </p:nvSpPr>
            <p:spPr>
              <a:xfrm>
                <a:off x="1322280" y="4655880"/>
                <a:ext cx="203400" cy="20340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23" name="CustomShape 24"/>
              <p:cNvSpPr/>
              <p:nvPr/>
            </p:nvSpPr>
            <p:spPr>
              <a:xfrm>
                <a:off x="1364760" y="3758400"/>
                <a:ext cx="203400" cy="203400"/>
              </a:xfrm>
              <a:prstGeom prst="ellipse">
                <a:avLst/>
              </a:prstGeom>
              <a:solidFill>
                <a:srgbClr val="00A7E9"/>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624" name="CustomShape 25"/>
            <p:cNvSpPr/>
            <p:nvPr/>
          </p:nvSpPr>
          <p:spPr>
            <a:xfrm>
              <a:off x="567000" y="2663280"/>
              <a:ext cx="1283760" cy="342720"/>
            </a:xfrm>
            <a:prstGeom prst="roundRect">
              <a:avLst>
                <a:gd name="adj" fmla="val 16667"/>
              </a:avLst>
            </a:prstGeom>
            <a:solidFill>
              <a:srgbClr val="E79F01"/>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625" name="CustomShape 26"/>
            <p:cNvSpPr/>
            <p:nvPr/>
          </p:nvSpPr>
          <p:spPr>
            <a:xfrm>
              <a:off x="1902600" y="2660400"/>
              <a:ext cx="1164960" cy="342720"/>
            </a:xfrm>
            <a:prstGeom prst="roundRect">
              <a:avLst>
                <a:gd name="adj" fmla="val 16667"/>
              </a:avLst>
            </a:prstGeom>
            <a:solidFill>
              <a:srgbClr val="E79F01"/>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626" name="CustomShape 27"/>
            <p:cNvSpPr/>
            <p:nvPr/>
          </p:nvSpPr>
          <p:spPr>
            <a:xfrm>
              <a:off x="3139200" y="2666520"/>
              <a:ext cx="1679760" cy="342720"/>
            </a:xfrm>
            <a:prstGeom prst="roundRect">
              <a:avLst>
                <a:gd name="adj" fmla="val 16667"/>
              </a:avLst>
            </a:prstGeom>
            <a:solidFill>
              <a:srgbClr val="E79F01"/>
            </a:solidFill>
            <a:ln w="12600">
              <a:noFill/>
            </a:ln>
          </p:spPr>
          <p:style>
            <a:lnRef idx="0">
              <a:scrgbClr r="0" g="0" b="0"/>
            </a:lnRef>
            <a:fillRef idx="0">
              <a:scrgbClr r="0" g="0" b="0"/>
            </a:fillRef>
            <a:effectRef idx="0">
              <a:scrgbClr r="0" g="0" b="0"/>
            </a:effectRef>
            <a:fontRef idx="minor"/>
          </p:style>
          <p:txBody>
            <a:bodyPr/>
            <a:lstStyle/>
            <a:p>
              <a:endParaRPr lang="en-US"/>
            </a:p>
          </p:txBody>
        </p:sp>
      </p:grpSp>
      <p:pic>
        <p:nvPicPr>
          <p:cNvPr id="627" name="Picture 4"/>
          <p:cNvPicPr/>
          <p:nvPr/>
        </p:nvPicPr>
        <p:blipFill>
          <a:blip r:embed="rId4"/>
          <a:stretch/>
        </p:blipFill>
        <p:spPr>
          <a:xfrm>
            <a:off x="5231880" y="-257040"/>
            <a:ext cx="5343480" cy="7562160"/>
          </a:xfrm>
          <a:prstGeom prst="rect">
            <a:avLst/>
          </a:prstGeom>
          <a:ln>
            <a:noFill/>
          </a:ln>
        </p:spPr>
      </p:pic>
      <p:sp>
        <p:nvSpPr>
          <p:cNvPr id="628" name="CustomShape 28"/>
          <p:cNvSpPr/>
          <p:nvPr/>
        </p:nvSpPr>
        <p:spPr>
          <a:xfrm>
            <a:off x="6595200" y="1523160"/>
            <a:ext cx="655560" cy="360"/>
          </a:xfrm>
          <a:custGeom>
            <a:avLst/>
            <a:gdLst/>
            <a:ahLst/>
            <a:cxnLst/>
            <a:rect l="l" t="t" r="r" b="b"/>
            <a:pathLst>
              <a:path w="21600" h="21600">
                <a:moveTo>
                  <a:pt x="0" y="0"/>
                </a:moveTo>
                <a:lnTo>
                  <a:pt x="21600" y="21600"/>
                </a:lnTo>
              </a:path>
            </a:pathLst>
          </a:custGeom>
          <a:noFill/>
          <a:ln w="57240">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29" name="CustomShape 29"/>
          <p:cNvSpPr/>
          <p:nvPr/>
        </p:nvSpPr>
        <p:spPr>
          <a:xfrm>
            <a:off x="5104080" y="1297080"/>
            <a:ext cx="1468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404040"/>
                </a:solidFill>
                <a:latin typeface="Arial"/>
                <a:ea typeface="DejaVu Sans"/>
              </a:rPr>
              <a:t>Dos</a:t>
            </a:r>
            <a:endParaRPr lang="fr-FR" sz="1800" b="0" strike="noStrike" spc="-1">
              <a:latin typeface="Arial"/>
            </a:endParaRPr>
          </a:p>
        </p:txBody>
      </p:sp>
      <p:sp>
        <p:nvSpPr>
          <p:cNvPr id="630" name="CustomShape 30"/>
          <p:cNvSpPr/>
          <p:nvPr/>
        </p:nvSpPr>
        <p:spPr>
          <a:xfrm flipH="1">
            <a:off x="7903080" y="1218240"/>
            <a:ext cx="638640" cy="360"/>
          </a:xfrm>
          <a:custGeom>
            <a:avLst/>
            <a:gdLst/>
            <a:ahLst/>
            <a:cxnLst/>
            <a:rect l="l" t="t" r="r" b="b"/>
            <a:pathLst>
              <a:path w="21600" h="21600">
                <a:moveTo>
                  <a:pt x="0" y="0"/>
                </a:moveTo>
                <a:lnTo>
                  <a:pt x="21600" y="21600"/>
                </a:lnTo>
              </a:path>
            </a:pathLst>
          </a:custGeom>
          <a:noFill/>
          <a:ln w="57240">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31" name="CustomShape 31"/>
          <p:cNvSpPr/>
          <p:nvPr/>
        </p:nvSpPr>
        <p:spPr>
          <a:xfrm>
            <a:off x="8529840" y="1005120"/>
            <a:ext cx="1722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404040"/>
                </a:solidFill>
                <a:latin typeface="Arial"/>
                <a:ea typeface="DejaVu Sans"/>
              </a:rPr>
              <a:t>Cou</a:t>
            </a:r>
            <a:endParaRPr lang="fr-FR" sz="1800" b="0" strike="noStrike" spc="-1">
              <a:latin typeface="Arial"/>
            </a:endParaRPr>
          </a:p>
        </p:txBody>
      </p:sp>
      <p:sp>
        <p:nvSpPr>
          <p:cNvPr id="632" name="CustomShape 32"/>
          <p:cNvSpPr/>
          <p:nvPr/>
        </p:nvSpPr>
        <p:spPr>
          <a:xfrm flipH="1">
            <a:off x="8423280" y="1627920"/>
            <a:ext cx="456480" cy="360"/>
          </a:xfrm>
          <a:custGeom>
            <a:avLst/>
            <a:gdLst/>
            <a:ahLst/>
            <a:cxnLst/>
            <a:rect l="l" t="t" r="r" b="b"/>
            <a:pathLst>
              <a:path w="21600" h="21600">
                <a:moveTo>
                  <a:pt x="0" y="0"/>
                </a:moveTo>
                <a:lnTo>
                  <a:pt x="21600" y="21600"/>
                </a:lnTo>
              </a:path>
            </a:pathLst>
          </a:custGeom>
          <a:noFill/>
          <a:ln w="57240">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33" name="CustomShape 33"/>
          <p:cNvSpPr/>
          <p:nvPr/>
        </p:nvSpPr>
        <p:spPr>
          <a:xfrm>
            <a:off x="8913240" y="1456920"/>
            <a:ext cx="1722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404040"/>
                </a:solidFill>
                <a:latin typeface="Arial"/>
                <a:ea typeface="DejaVu Sans"/>
              </a:rPr>
              <a:t>Epaules</a:t>
            </a:r>
            <a:endParaRPr lang="fr-FR" sz="1800" b="0" strike="noStrike" spc="-1">
              <a:latin typeface="Arial"/>
            </a:endParaRPr>
          </a:p>
        </p:txBody>
      </p:sp>
      <p:sp>
        <p:nvSpPr>
          <p:cNvPr id="634" name="CustomShape 34"/>
          <p:cNvSpPr/>
          <p:nvPr/>
        </p:nvSpPr>
        <p:spPr>
          <a:xfrm flipH="1">
            <a:off x="8641800" y="2599920"/>
            <a:ext cx="456480" cy="360"/>
          </a:xfrm>
          <a:custGeom>
            <a:avLst/>
            <a:gdLst/>
            <a:ahLst/>
            <a:cxnLst/>
            <a:rect l="l" t="t" r="r" b="b"/>
            <a:pathLst>
              <a:path w="21600" h="21600">
                <a:moveTo>
                  <a:pt x="0" y="0"/>
                </a:moveTo>
                <a:lnTo>
                  <a:pt x="21600" y="21600"/>
                </a:lnTo>
              </a:path>
            </a:pathLst>
          </a:custGeom>
          <a:noFill/>
          <a:ln w="57240">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35" name="CustomShape 35"/>
          <p:cNvSpPr/>
          <p:nvPr/>
        </p:nvSpPr>
        <p:spPr>
          <a:xfrm>
            <a:off x="9131760" y="2428560"/>
            <a:ext cx="1722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404040"/>
                </a:solidFill>
                <a:latin typeface="Arial"/>
                <a:ea typeface="DejaVu Sans"/>
              </a:rPr>
              <a:t>Coudes</a:t>
            </a:r>
            <a:endParaRPr lang="fr-FR" sz="1800" b="0" strike="noStrike" spc="-1">
              <a:latin typeface="Arial"/>
            </a:endParaRPr>
          </a:p>
        </p:txBody>
      </p:sp>
      <p:sp>
        <p:nvSpPr>
          <p:cNvPr id="636" name="CustomShape 36"/>
          <p:cNvSpPr/>
          <p:nvPr/>
        </p:nvSpPr>
        <p:spPr>
          <a:xfrm>
            <a:off x="6534360" y="3079080"/>
            <a:ext cx="655560" cy="360"/>
          </a:xfrm>
          <a:custGeom>
            <a:avLst/>
            <a:gdLst/>
            <a:ahLst/>
            <a:cxnLst/>
            <a:rect l="l" t="t" r="r" b="b"/>
            <a:pathLst>
              <a:path w="21600" h="21600">
                <a:moveTo>
                  <a:pt x="0" y="0"/>
                </a:moveTo>
                <a:lnTo>
                  <a:pt x="21600" y="21600"/>
                </a:lnTo>
              </a:path>
            </a:pathLst>
          </a:custGeom>
          <a:noFill/>
          <a:ln w="57240">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37" name="CustomShape 37"/>
          <p:cNvSpPr/>
          <p:nvPr/>
        </p:nvSpPr>
        <p:spPr>
          <a:xfrm>
            <a:off x="5104080" y="2869560"/>
            <a:ext cx="1468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404040"/>
                </a:solidFill>
                <a:latin typeface="Arial"/>
                <a:ea typeface="DejaVu Sans"/>
              </a:rPr>
              <a:t>Hanches</a:t>
            </a:r>
            <a:endParaRPr lang="fr-FR" sz="1800" b="0" strike="noStrike" spc="-1">
              <a:latin typeface="Arial"/>
            </a:endParaRPr>
          </a:p>
        </p:txBody>
      </p:sp>
      <p:sp>
        <p:nvSpPr>
          <p:cNvPr id="638" name="CustomShape 38"/>
          <p:cNvSpPr/>
          <p:nvPr/>
        </p:nvSpPr>
        <p:spPr>
          <a:xfrm>
            <a:off x="6545880" y="4942440"/>
            <a:ext cx="655560" cy="360"/>
          </a:xfrm>
          <a:custGeom>
            <a:avLst/>
            <a:gdLst/>
            <a:ahLst/>
            <a:cxnLst/>
            <a:rect l="l" t="t" r="r" b="b"/>
            <a:pathLst>
              <a:path w="21600" h="21600">
                <a:moveTo>
                  <a:pt x="0" y="0"/>
                </a:moveTo>
                <a:lnTo>
                  <a:pt x="21600" y="21600"/>
                </a:lnTo>
              </a:path>
            </a:pathLst>
          </a:custGeom>
          <a:noFill/>
          <a:ln w="57240">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39" name="CustomShape 39"/>
          <p:cNvSpPr/>
          <p:nvPr/>
        </p:nvSpPr>
        <p:spPr>
          <a:xfrm>
            <a:off x="5104080" y="4777920"/>
            <a:ext cx="1468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404040"/>
                </a:solidFill>
                <a:latin typeface="Arial"/>
                <a:ea typeface="DejaVu Sans"/>
              </a:rPr>
              <a:t>Genoux</a:t>
            </a:r>
            <a:endParaRPr lang="fr-FR" sz="1800" b="0" strike="noStrike" spc="-1">
              <a:latin typeface="Arial"/>
            </a:endParaRPr>
          </a:p>
        </p:txBody>
      </p:sp>
      <p:sp>
        <p:nvSpPr>
          <p:cNvPr id="640" name="CustomShape 40"/>
          <p:cNvSpPr/>
          <p:nvPr/>
        </p:nvSpPr>
        <p:spPr>
          <a:xfrm>
            <a:off x="6473160" y="5639040"/>
            <a:ext cx="705960" cy="411840"/>
          </a:xfrm>
          <a:custGeom>
            <a:avLst/>
            <a:gdLst/>
            <a:ahLst/>
            <a:cxnLst/>
            <a:rect l="l" t="t" r="r" b="b"/>
            <a:pathLst>
              <a:path w="21600" h="21600">
                <a:moveTo>
                  <a:pt x="0" y="0"/>
                </a:moveTo>
                <a:lnTo>
                  <a:pt x="21600" y="21600"/>
                </a:lnTo>
              </a:path>
            </a:pathLst>
          </a:custGeom>
          <a:no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41" name="CustomShape 41"/>
          <p:cNvSpPr/>
          <p:nvPr/>
        </p:nvSpPr>
        <p:spPr>
          <a:xfrm>
            <a:off x="5104080" y="5414040"/>
            <a:ext cx="1468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C0504D"/>
                </a:solidFill>
                <a:latin typeface="Arial"/>
                <a:ea typeface="DejaVu Sans"/>
              </a:rPr>
              <a:t>Chevilles</a:t>
            </a:r>
            <a:endParaRPr lang="fr-FR" sz="1800" b="0" strike="noStrike" spc="-1">
              <a:latin typeface="Arial"/>
            </a:endParaRPr>
          </a:p>
        </p:txBody>
      </p:sp>
      <p:sp>
        <p:nvSpPr>
          <p:cNvPr id="642" name="CustomShape 42"/>
          <p:cNvSpPr/>
          <p:nvPr/>
        </p:nvSpPr>
        <p:spPr>
          <a:xfrm>
            <a:off x="6466680" y="6207120"/>
            <a:ext cx="655560" cy="360"/>
          </a:xfrm>
          <a:custGeom>
            <a:avLst/>
            <a:gdLst/>
            <a:ahLst/>
            <a:cxnLst/>
            <a:rect l="l" t="t" r="r" b="b"/>
            <a:pathLst>
              <a:path w="21600" h="21600">
                <a:moveTo>
                  <a:pt x="0" y="0"/>
                </a:moveTo>
                <a:lnTo>
                  <a:pt x="21600" y="21600"/>
                </a:lnTo>
              </a:path>
            </a:pathLst>
          </a:custGeom>
          <a:noFill/>
          <a:ln w="57240">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43" name="CustomShape 43"/>
          <p:cNvSpPr/>
          <p:nvPr/>
        </p:nvSpPr>
        <p:spPr>
          <a:xfrm>
            <a:off x="5104080" y="6022440"/>
            <a:ext cx="1468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404040"/>
                </a:solidFill>
                <a:latin typeface="Arial"/>
                <a:ea typeface="DejaVu Sans"/>
              </a:rPr>
              <a:t>Talons</a:t>
            </a:r>
            <a:endParaRPr lang="fr-FR" sz="1800" b="0" strike="noStrike" spc="-1">
              <a:latin typeface="Arial"/>
            </a:endParaRPr>
          </a:p>
        </p:txBody>
      </p:sp>
      <p:sp>
        <p:nvSpPr>
          <p:cNvPr id="644" name="CustomShape 44"/>
          <p:cNvSpPr/>
          <p:nvPr/>
        </p:nvSpPr>
        <p:spPr>
          <a:xfrm flipV="1">
            <a:off x="6429960" y="6432480"/>
            <a:ext cx="655560" cy="419760"/>
          </a:xfrm>
          <a:custGeom>
            <a:avLst/>
            <a:gdLst/>
            <a:ahLst/>
            <a:cxnLst/>
            <a:rect l="l" t="t" r="r" b="b"/>
            <a:pathLst>
              <a:path w="21600" h="21600">
                <a:moveTo>
                  <a:pt x="0" y="0"/>
                </a:moveTo>
                <a:lnTo>
                  <a:pt x="21600" y="21600"/>
                </a:lnTo>
              </a:path>
            </a:pathLst>
          </a:custGeom>
          <a:no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45" name="CustomShape 45"/>
          <p:cNvSpPr/>
          <p:nvPr/>
        </p:nvSpPr>
        <p:spPr>
          <a:xfrm>
            <a:off x="5104080" y="6647760"/>
            <a:ext cx="1468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C0504D"/>
                </a:solidFill>
                <a:latin typeface="Arial"/>
                <a:ea typeface="DejaVu Sans"/>
              </a:rPr>
              <a:t>Pieds</a:t>
            </a:r>
            <a:endParaRPr lang="fr-FR" sz="1800" b="0" strike="noStrike" spc="-1">
              <a:latin typeface="Arial"/>
            </a:endParaRPr>
          </a:p>
        </p:txBody>
      </p:sp>
      <p:sp>
        <p:nvSpPr>
          <p:cNvPr id="646" name="CustomShape 46"/>
          <p:cNvSpPr/>
          <p:nvPr/>
        </p:nvSpPr>
        <p:spPr>
          <a:xfrm flipH="1">
            <a:off x="8650440" y="3390120"/>
            <a:ext cx="456480" cy="360"/>
          </a:xfrm>
          <a:custGeom>
            <a:avLst/>
            <a:gdLst/>
            <a:ahLst/>
            <a:cxnLst/>
            <a:rect l="l" t="t" r="r" b="b"/>
            <a:pathLst>
              <a:path w="21600" h="21600">
                <a:moveTo>
                  <a:pt x="0" y="0"/>
                </a:moveTo>
                <a:lnTo>
                  <a:pt x="21600" y="21600"/>
                </a:lnTo>
              </a:path>
            </a:pathLst>
          </a:custGeom>
          <a:noFill/>
          <a:ln w="57240">
            <a:solidFill>
              <a:srgbClr val="C0504D"/>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47" name="CustomShape 47"/>
          <p:cNvSpPr/>
          <p:nvPr/>
        </p:nvSpPr>
        <p:spPr>
          <a:xfrm>
            <a:off x="9131760" y="3218760"/>
            <a:ext cx="1722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C0504D"/>
                </a:solidFill>
                <a:latin typeface="Arial"/>
                <a:ea typeface="DejaVu Sans"/>
              </a:rPr>
              <a:t>Poignets</a:t>
            </a:r>
            <a:endParaRPr lang="fr-FR" sz="1800" b="0" strike="noStrike" spc="-1">
              <a:latin typeface="Arial"/>
            </a:endParaRPr>
          </a:p>
        </p:txBody>
      </p:sp>
      <p:sp>
        <p:nvSpPr>
          <p:cNvPr id="648" name="CustomShape 48"/>
          <p:cNvSpPr/>
          <p:nvPr/>
        </p:nvSpPr>
        <p:spPr>
          <a:xfrm flipH="1" flipV="1">
            <a:off x="8775000" y="3685680"/>
            <a:ext cx="338040" cy="437040"/>
          </a:xfrm>
          <a:custGeom>
            <a:avLst/>
            <a:gdLst/>
            <a:ahLst/>
            <a:cxnLst/>
            <a:rect l="l" t="t" r="r" b="b"/>
            <a:pathLst>
              <a:path w="21600" h="21600">
                <a:moveTo>
                  <a:pt x="0" y="0"/>
                </a:moveTo>
                <a:lnTo>
                  <a:pt x="21600" y="21600"/>
                </a:lnTo>
              </a:path>
            </a:pathLst>
          </a:custGeom>
          <a:no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649" name="CustomShape 49"/>
          <p:cNvSpPr/>
          <p:nvPr/>
        </p:nvSpPr>
        <p:spPr>
          <a:xfrm>
            <a:off x="9131760" y="3953160"/>
            <a:ext cx="17222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C0504D"/>
                </a:solidFill>
                <a:latin typeface="Arial"/>
                <a:ea typeface="DejaVu Sans"/>
              </a:rPr>
              <a:t>Mains</a:t>
            </a:r>
            <a:endParaRPr lang="fr-FR" sz="1800" b="0" strike="noStrike" spc="-1">
              <a:latin typeface="Arial"/>
            </a:endParaRPr>
          </a:p>
        </p:txBody>
      </p:sp>
      <p:sp>
        <p:nvSpPr>
          <p:cNvPr id="650" name="CustomShape 50"/>
          <p:cNvSpPr/>
          <p:nvPr/>
        </p:nvSpPr>
        <p:spPr>
          <a:xfrm>
            <a:off x="6466680" y="3230640"/>
            <a:ext cx="493560" cy="484200"/>
          </a:xfrm>
          <a:prstGeom prst="ellipse">
            <a:avLst/>
          </a:prstGeom>
          <a:solidFill>
            <a:srgbClr val="C00000">
              <a:alpha val="17000"/>
            </a:srgbClr>
          </a:solidFill>
          <a:ln>
            <a:solidFill>
              <a:schemeClr val="accent2">
                <a:alpha val="50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51" name="CustomShape 51"/>
          <p:cNvSpPr/>
          <p:nvPr/>
        </p:nvSpPr>
        <p:spPr>
          <a:xfrm>
            <a:off x="6323400" y="3432240"/>
            <a:ext cx="666360" cy="653400"/>
          </a:xfrm>
          <a:prstGeom prst="ellipse">
            <a:avLst/>
          </a:prstGeom>
          <a:solidFill>
            <a:srgbClr val="C00000">
              <a:alpha val="17000"/>
            </a:srgbClr>
          </a:solidFill>
          <a:ln>
            <a:solidFill>
              <a:schemeClr val="accent2">
                <a:alpha val="50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652" name="Group 52"/>
          <p:cNvGrpSpPr/>
          <p:nvPr/>
        </p:nvGrpSpPr>
        <p:grpSpPr>
          <a:xfrm>
            <a:off x="7699680" y="5915520"/>
            <a:ext cx="539280" cy="741960"/>
            <a:chOff x="7699680" y="5915520"/>
            <a:chExt cx="539280" cy="741960"/>
          </a:xfrm>
        </p:grpSpPr>
        <p:sp>
          <p:nvSpPr>
            <p:cNvPr id="653" name="CustomShape 53"/>
            <p:cNvSpPr/>
            <p:nvPr/>
          </p:nvSpPr>
          <p:spPr>
            <a:xfrm>
              <a:off x="7765920" y="5915520"/>
              <a:ext cx="380520" cy="373320"/>
            </a:xfrm>
            <a:prstGeom prst="ellipse">
              <a:avLst/>
            </a:prstGeom>
            <a:solidFill>
              <a:srgbClr val="C00000">
                <a:alpha val="17000"/>
              </a:srgbClr>
            </a:solidFill>
            <a:ln>
              <a:solidFill>
                <a:schemeClr val="accent2">
                  <a:alpha val="50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54" name="CustomShape 54"/>
            <p:cNvSpPr/>
            <p:nvPr/>
          </p:nvSpPr>
          <p:spPr>
            <a:xfrm>
              <a:off x="7699680" y="6128640"/>
              <a:ext cx="539280" cy="528840"/>
            </a:xfrm>
            <a:prstGeom prst="ellipse">
              <a:avLst/>
            </a:prstGeom>
            <a:solidFill>
              <a:srgbClr val="C00000">
                <a:alpha val="17000"/>
              </a:srgbClr>
            </a:solidFill>
            <a:ln>
              <a:solidFill>
                <a:schemeClr val="accent2">
                  <a:alpha val="50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655" name="CustomShape 55"/>
          <p:cNvSpPr/>
          <p:nvPr/>
        </p:nvSpPr>
        <p:spPr>
          <a:xfrm>
            <a:off x="9360" y="1313640"/>
            <a:ext cx="45712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0" strike="noStrike" spc="-1">
                <a:solidFill>
                  <a:srgbClr val="262626"/>
                </a:solidFill>
                <a:latin typeface="Arial Black"/>
                <a:ea typeface="DejaVu Sans"/>
              </a:rPr>
              <a:t>« Maladie de l’homme courbé »</a:t>
            </a:r>
            <a:endParaRPr lang="fr-FR" sz="1600" b="0" strike="noStrike" spc="-1">
              <a:latin typeface="Arial"/>
            </a:endParaRPr>
          </a:p>
        </p:txBody>
      </p:sp>
      <p:grpSp>
        <p:nvGrpSpPr>
          <p:cNvPr id="656" name="Group 56"/>
          <p:cNvGrpSpPr/>
          <p:nvPr/>
        </p:nvGrpSpPr>
        <p:grpSpPr>
          <a:xfrm>
            <a:off x="7151400" y="5938200"/>
            <a:ext cx="522720" cy="719280"/>
            <a:chOff x="7151400" y="5938200"/>
            <a:chExt cx="522720" cy="719280"/>
          </a:xfrm>
        </p:grpSpPr>
        <p:sp>
          <p:nvSpPr>
            <p:cNvPr id="657" name="CustomShape 57"/>
            <p:cNvSpPr/>
            <p:nvPr/>
          </p:nvSpPr>
          <p:spPr>
            <a:xfrm>
              <a:off x="7215840" y="5938200"/>
              <a:ext cx="369000" cy="361800"/>
            </a:xfrm>
            <a:prstGeom prst="ellipse">
              <a:avLst/>
            </a:prstGeom>
            <a:solidFill>
              <a:srgbClr val="C00000">
                <a:alpha val="17000"/>
              </a:srgbClr>
            </a:solidFill>
            <a:ln>
              <a:solidFill>
                <a:schemeClr val="accent2">
                  <a:alpha val="50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58" name="CustomShape 58"/>
            <p:cNvSpPr/>
            <p:nvPr/>
          </p:nvSpPr>
          <p:spPr>
            <a:xfrm>
              <a:off x="7151400" y="6144840"/>
              <a:ext cx="522720" cy="512640"/>
            </a:xfrm>
            <a:prstGeom prst="ellipse">
              <a:avLst/>
            </a:prstGeom>
            <a:solidFill>
              <a:srgbClr val="C00000">
                <a:alpha val="17000"/>
              </a:srgbClr>
            </a:solidFill>
            <a:ln>
              <a:solidFill>
                <a:schemeClr val="accent2">
                  <a:alpha val="50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659" name="CustomShape 59"/>
          <p:cNvSpPr/>
          <p:nvPr/>
        </p:nvSpPr>
        <p:spPr>
          <a:xfrm>
            <a:off x="393840" y="2819520"/>
            <a:ext cx="4588920" cy="3399840"/>
          </a:xfrm>
          <a:prstGeom prst="roundRect">
            <a:avLst>
              <a:gd name="adj" fmla="val 16667"/>
            </a:avLst>
          </a:prstGeom>
          <a:solidFill>
            <a:srgbClr val="FEC037">
              <a:alpha val="5000"/>
            </a:srgbClr>
          </a:solidFill>
          <a:ln>
            <a:solidFill>
              <a:srgbClr val="FEC037"/>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60" name="CustomShape 60"/>
          <p:cNvSpPr/>
          <p:nvPr/>
        </p:nvSpPr>
        <p:spPr>
          <a:xfrm>
            <a:off x="567000" y="2635560"/>
            <a:ext cx="1283760" cy="342720"/>
          </a:xfrm>
          <a:prstGeom prst="roundRect">
            <a:avLst>
              <a:gd name="adj" fmla="val 16667"/>
            </a:avLst>
          </a:prstGeom>
          <a:solidFill>
            <a:srgbClr val="FEC03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661" name="CustomShape 61"/>
          <p:cNvSpPr/>
          <p:nvPr/>
        </p:nvSpPr>
        <p:spPr>
          <a:xfrm>
            <a:off x="581760" y="2679480"/>
            <a:ext cx="125280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FFFFFF"/>
                </a:solidFill>
                <a:latin typeface="Arial"/>
                <a:ea typeface="DejaVu Sans"/>
              </a:rPr>
              <a:t>Togaviridae</a:t>
            </a:r>
            <a:endParaRPr lang="fr-FR" sz="1200" b="0" strike="noStrike" spc="-1">
              <a:latin typeface="Arial"/>
            </a:endParaRPr>
          </a:p>
        </p:txBody>
      </p:sp>
      <p:sp>
        <p:nvSpPr>
          <p:cNvPr id="662" name="CustomShape 62"/>
          <p:cNvSpPr/>
          <p:nvPr/>
        </p:nvSpPr>
        <p:spPr>
          <a:xfrm>
            <a:off x="1902600" y="2633040"/>
            <a:ext cx="1164960" cy="342720"/>
          </a:xfrm>
          <a:prstGeom prst="roundRect">
            <a:avLst>
              <a:gd name="adj" fmla="val 16667"/>
            </a:avLst>
          </a:prstGeom>
          <a:solidFill>
            <a:srgbClr val="FEC03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663" name="CustomShape 63"/>
          <p:cNvSpPr/>
          <p:nvPr/>
        </p:nvSpPr>
        <p:spPr>
          <a:xfrm>
            <a:off x="1917360" y="2676960"/>
            <a:ext cx="113688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FFFFFF"/>
                </a:solidFill>
                <a:latin typeface="Arial"/>
                <a:ea typeface="DejaVu Sans"/>
              </a:rPr>
              <a:t>Alpha virus</a:t>
            </a:r>
            <a:endParaRPr lang="fr-FR" sz="1200" b="0" strike="noStrike" spc="-1">
              <a:latin typeface="Arial"/>
            </a:endParaRPr>
          </a:p>
        </p:txBody>
      </p:sp>
      <p:sp>
        <p:nvSpPr>
          <p:cNvPr id="664" name="CustomShape 64"/>
          <p:cNvSpPr/>
          <p:nvPr/>
        </p:nvSpPr>
        <p:spPr>
          <a:xfrm>
            <a:off x="3139200" y="2638800"/>
            <a:ext cx="1679760" cy="342720"/>
          </a:xfrm>
          <a:prstGeom prst="roundRect">
            <a:avLst>
              <a:gd name="adj" fmla="val 16667"/>
            </a:avLst>
          </a:prstGeom>
          <a:solidFill>
            <a:srgbClr val="FEC03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665" name="CustomShape 65"/>
          <p:cNvSpPr/>
          <p:nvPr/>
        </p:nvSpPr>
        <p:spPr>
          <a:xfrm>
            <a:off x="3153960" y="2682720"/>
            <a:ext cx="163908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FFFFFF"/>
                </a:solidFill>
                <a:latin typeface="Arial"/>
                <a:ea typeface="DejaVu Sans"/>
              </a:rPr>
              <a:t>Immunité acquise</a:t>
            </a:r>
            <a:endParaRPr lang="fr-FR" sz="12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6" name="Group 1"/>
          <p:cNvGrpSpPr/>
          <p:nvPr/>
        </p:nvGrpSpPr>
        <p:grpSpPr>
          <a:xfrm>
            <a:off x="0" y="0"/>
            <a:ext cx="10692720" cy="7562160"/>
            <a:chOff x="0" y="0"/>
            <a:chExt cx="10692720" cy="7562160"/>
          </a:xfrm>
        </p:grpSpPr>
        <p:sp>
          <p:nvSpPr>
            <p:cNvPr id="667" name="CustomShape 2"/>
            <p:cNvSpPr/>
            <p:nvPr/>
          </p:nvSpPr>
          <p:spPr>
            <a:xfrm>
              <a:off x="0" y="0"/>
              <a:ext cx="1408320" cy="756216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68" name="CustomShape 3"/>
            <p:cNvSpPr/>
            <p:nvPr/>
          </p:nvSpPr>
          <p:spPr>
            <a:xfrm>
              <a:off x="1414080" y="720"/>
              <a:ext cx="9278640" cy="756144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grpSp>
        <p:nvGrpSpPr>
          <p:cNvPr id="669" name="Group 4"/>
          <p:cNvGrpSpPr/>
          <p:nvPr/>
        </p:nvGrpSpPr>
        <p:grpSpPr>
          <a:xfrm>
            <a:off x="1433160" y="1454760"/>
            <a:ext cx="7826040" cy="4583880"/>
            <a:chOff x="1433160" y="1454760"/>
            <a:chExt cx="7826040" cy="4583880"/>
          </a:xfrm>
        </p:grpSpPr>
        <p:sp>
          <p:nvSpPr>
            <p:cNvPr id="670" name="CustomShape 5"/>
            <p:cNvSpPr/>
            <p:nvPr/>
          </p:nvSpPr>
          <p:spPr>
            <a:xfrm rot="21231000">
              <a:off x="1574640" y="1850040"/>
              <a:ext cx="7543080" cy="30474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71" name="CustomShape 6"/>
            <p:cNvSpPr/>
            <p:nvPr/>
          </p:nvSpPr>
          <p:spPr>
            <a:xfrm>
              <a:off x="2286000" y="4591440"/>
              <a:ext cx="1447200" cy="144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672" name="CustomShape 7"/>
          <p:cNvSpPr/>
          <p:nvPr/>
        </p:nvSpPr>
        <p:spPr>
          <a:xfrm>
            <a:off x="1795320" y="2592360"/>
            <a:ext cx="7102080" cy="149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400" b="0" strike="noStrike" spc="-1">
                <a:solidFill>
                  <a:srgbClr val="404040"/>
                </a:solidFill>
                <a:latin typeface="Androgyne"/>
                <a:ea typeface="DejaVu Sans"/>
              </a:rPr>
              <a:t>La </a:t>
            </a:r>
            <a:endParaRPr lang="fr-FR" sz="4400" b="0" strike="noStrike" spc="-1">
              <a:latin typeface="Arial"/>
            </a:endParaRPr>
          </a:p>
          <a:p>
            <a:pPr algn="ctr">
              <a:lnSpc>
                <a:spcPct val="100000"/>
              </a:lnSpc>
            </a:pPr>
            <a:r>
              <a:rPr lang="fr-FR" sz="4800" b="0" strike="noStrike" cap="all" spc="-1">
                <a:solidFill>
                  <a:srgbClr val="C00000"/>
                </a:solidFill>
                <a:latin typeface="Arial Black"/>
                <a:ea typeface="DejaVu Sans"/>
              </a:rPr>
              <a:t>DENGUE</a:t>
            </a:r>
            <a:endParaRPr lang="fr-FR" sz="4800" b="0" strike="noStrike" spc="-1">
              <a:latin typeface="Arial"/>
            </a:endParaRPr>
          </a:p>
        </p:txBody>
      </p:sp>
      <p:grpSp>
        <p:nvGrpSpPr>
          <p:cNvPr id="673" name="Group 8"/>
          <p:cNvGrpSpPr/>
          <p:nvPr/>
        </p:nvGrpSpPr>
        <p:grpSpPr>
          <a:xfrm>
            <a:off x="443520" y="1817280"/>
            <a:ext cx="4209840" cy="915480"/>
            <a:chOff x="443520" y="1817280"/>
            <a:chExt cx="4209840" cy="915480"/>
          </a:xfrm>
        </p:grpSpPr>
        <p:sp>
          <p:nvSpPr>
            <p:cNvPr id="674" name="CustomShape 9"/>
            <p:cNvSpPr/>
            <p:nvPr/>
          </p:nvSpPr>
          <p:spPr>
            <a:xfrm rot="21236400">
              <a:off x="804960" y="1999440"/>
              <a:ext cx="3486600" cy="550800"/>
            </a:xfrm>
            <a:prstGeom prst="roundRect">
              <a:avLst>
                <a:gd name="adj" fmla="val 16667"/>
              </a:avLst>
            </a:prstGeom>
            <a:solidFill>
              <a:srgbClr val="6F58A2"/>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75" name="CustomShape 10"/>
            <p:cNvSpPr/>
            <p:nvPr/>
          </p:nvSpPr>
          <p:spPr>
            <a:xfrm rot="21203400">
              <a:off x="452160" y="2074680"/>
              <a:ext cx="419220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spc="-1">
                  <a:solidFill>
                    <a:srgbClr val="FFFFFF"/>
                  </a:solidFill>
                  <a:latin typeface="Androgyne"/>
                  <a:ea typeface="DejaVu Sans"/>
                </a:rPr>
                <a:t>Les maladies vectorielles</a:t>
              </a:r>
              <a:endParaRPr lang="fr-FR" sz="2000" b="0" strike="noStrike" spc="-1">
                <a:latin typeface="Arial"/>
              </a:endParaRPr>
            </a:p>
          </p:txBody>
        </p:sp>
      </p:grpSp>
      <p:sp>
        <p:nvSpPr>
          <p:cNvPr id="676" name="CustomShape 11"/>
          <p:cNvSpPr/>
          <p:nvPr/>
        </p:nvSpPr>
        <p:spPr>
          <a:xfrm>
            <a:off x="2041560" y="4681440"/>
            <a:ext cx="1568880" cy="156744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677" name="CustomShape 12"/>
          <p:cNvSpPr/>
          <p:nvPr/>
        </p:nvSpPr>
        <p:spPr>
          <a:xfrm>
            <a:off x="2700360" y="4919760"/>
            <a:ext cx="6426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800" b="0" strike="noStrike" cap="all" spc="-1">
                <a:solidFill>
                  <a:srgbClr val="F79646"/>
                </a:solidFill>
                <a:latin typeface="BD Cartoon Shout"/>
                <a:ea typeface="DejaVu Sans"/>
              </a:rPr>
              <a:t>?</a:t>
            </a:r>
            <a:endParaRPr lang="fr-FR" sz="4800" b="0" strike="noStrike" spc="-1">
              <a:latin typeface="Arial"/>
            </a:endParaRPr>
          </a:p>
        </p:txBody>
      </p:sp>
      <p:sp>
        <p:nvSpPr>
          <p:cNvPr id="680" name="CustomShape 13"/>
          <p:cNvSpPr/>
          <p:nvPr/>
        </p:nvSpPr>
        <p:spPr>
          <a:xfrm>
            <a:off x="3975120" y="4161960"/>
            <a:ext cx="2894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6F58A2"/>
                </a:solidFill>
                <a:latin typeface="Arial Black"/>
                <a:ea typeface="DejaVu Sans"/>
              </a:rPr>
              <a:t>« Grippe tropicale »</a:t>
            </a:r>
            <a:endParaRPr lang="fr-FR" sz="1800" b="0" strike="noStrike" spc="-1">
              <a:latin typeface="Arial"/>
            </a:endParaRPr>
          </a:p>
        </p:txBody>
      </p:sp>
      <p:pic>
        <p:nvPicPr>
          <p:cNvPr id="17" name="Picture 16">
            <a:extLst>
              <a:ext uri="{FF2B5EF4-FFF2-40B4-BE49-F238E27FC236}">
                <a16:creationId xmlns:a16="http://schemas.microsoft.com/office/drawing/2014/main" id="{A501CD71-F7EC-43DE-B129-26B4A55DAFB5}"/>
              </a:ext>
            </a:extLst>
          </p:cNvPr>
          <p:cNvPicPr>
            <a:picLocks noChangeAspect="1"/>
          </p:cNvPicPr>
          <p:nvPr/>
        </p:nvPicPr>
        <p:blipFill rotWithShape="1">
          <a:blip r:embed="rId3">
            <a:extLst>
              <a:ext uri="{28A0092B-C50C-407E-A947-70E740481C1C}">
                <a14:useLocalDpi xmlns:a14="http://schemas.microsoft.com/office/drawing/2010/main" val="0"/>
              </a:ext>
            </a:extLst>
          </a:blip>
          <a:srcRect l="17658" t="155" r="29108" b="20145"/>
          <a:stretch/>
        </p:blipFill>
        <p:spPr>
          <a:xfrm>
            <a:off x="6481300" y="967789"/>
            <a:ext cx="2961183" cy="2959070"/>
          </a:xfrm>
          <a:prstGeom prst="ellipse">
            <a:avLst/>
          </a:prstGeom>
        </p:spPr>
      </p:pic>
      <p:pic>
        <p:nvPicPr>
          <p:cNvPr id="18" name="Picture 17">
            <a:extLst>
              <a:ext uri="{FF2B5EF4-FFF2-40B4-BE49-F238E27FC236}">
                <a16:creationId xmlns:a16="http://schemas.microsoft.com/office/drawing/2014/main" id="{271546BE-7678-4F48-B52C-8396C8514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944" y="313323"/>
            <a:ext cx="2183317" cy="2406611"/>
          </a:xfrm>
          <a:prstGeom prst="rect">
            <a:avLst/>
          </a:prstGeom>
          <a:effectLst>
            <a:outerShdw dist="50800" dir="5400000" algn="ctr" rotWithShape="0">
              <a:schemeClr val="tx1">
                <a:alpha val="27000"/>
              </a:scheme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1" name="Group 1"/>
          <p:cNvGrpSpPr/>
          <p:nvPr/>
        </p:nvGrpSpPr>
        <p:grpSpPr>
          <a:xfrm>
            <a:off x="0" y="-104760"/>
            <a:ext cx="10692720" cy="7666920"/>
            <a:chOff x="0" y="-104760"/>
            <a:chExt cx="10692720" cy="7666920"/>
          </a:xfrm>
        </p:grpSpPr>
        <p:sp>
          <p:nvSpPr>
            <p:cNvPr id="682"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83"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684"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85" name="CustomShape 5"/>
          <p:cNvSpPr/>
          <p:nvPr/>
        </p:nvSpPr>
        <p:spPr>
          <a:xfrm>
            <a:off x="393840" y="2392920"/>
            <a:ext cx="5986440" cy="4434840"/>
          </a:xfrm>
          <a:prstGeom prst="roundRect">
            <a:avLst>
              <a:gd name="adj" fmla="val 16667"/>
            </a:avLst>
          </a:prstGeom>
          <a:solidFill>
            <a:srgbClr val="6F58A2">
              <a:alpha val="5000"/>
            </a:srgbClr>
          </a:solidFill>
          <a:ln>
            <a:solidFill>
              <a:srgbClr val="6F58A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86"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87" name="CustomShape 7"/>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La</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DENGUE</a:t>
            </a:r>
            <a:endParaRPr lang="fr-FR" sz="3600" b="0" strike="noStrike" spc="-1">
              <a:latin typeface="Arial"/>
            </a:endParaRPr>
          </a:p>
        </p:txBody>
      </p:sp>
      <p:sp>
        <p:nvSpPr>
          <p:cNvPr id="688" name="CustomShape 8"/>
          <p:cNvSpPr/>
          <p:nvPr/>
        </p:nvSpPr>
        <p:spPr>
          <a:xfrm>
            <a:off x="5108400" y="3773160"/>
            <a:ext cx="12495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Protéine d’enveloppe</a:t>
            </a:r>
            <a:endParaRPr lang="fr-FR" sz="1400" b="0" strike="noStrike" spc="-1">
              <a:latin typeface="Arial"/>
            </a:endParaRPr>
          </a:p>
        </p:txBody>
      </p:sp>
      <p:sp>
        <p:nvSpPr>
          <p:cNvPr id="689" name="CustomShape 9"/>
          <p:cNvSpPr/>
          <p:nvPr/>
        </p:nvSpPr>
        <p:spPr>
          <a:xfrm>
            <a:off x="4450320" y="3035520"/>
            <a:ext cx="10677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Enveloppe</a:t>
            </a:r>
            <a:endParaRPr lang="fr-FR" sz="1400" b="0" strike="noStrike" spc="-1">
              <a:latin typeface="Arial"/>
            </a:endParaRPr>
          </a:p>
          <a:p>
            <a:pPr>
              <a:lnSpc>
                <a:spcPct val="100000"/>
              </a:lnSpc>
            </a:pPr>
            <a:r>
              <a:rPr lang="fr-FR" sz="1400" b="0" strike="noStrike" spc="-1">
                <a:solidFill>
                  <a:srgbClr val="404040"/>
                </a:solidFill>
                <a:latin typeface="Arial"/>
                <a:ea typeface="DejaVu Sans"/>
              </a:rPr>
              <a:t>lipidique</a:t>
            </a:r>
            <a:endParaRPr lang="fr-FR" sz="1400" b="0" strike="noStrike" spc="-1">
              <a:latin typeface="Arial"/>
            </a:endParaRPr>
          </a:p>
        </p:txBody>
      </p:sp>
      <p:sp>
        <p:nvSpPr>
          <p:cNvPr id="690" name="CustomShape 10"/>
          <p:cNvSpPr/>
          <p:nvPr/>
        </p:nvSpPr>
        <p:spPr>
          <a:xfrm>
            <a:off x="4541040" y="5425200"/>
            <a:ext cx="234612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Génome viral </a:t>
            </a:r>
            <a:br/>
            <a:r>
              <a:rPr lang="fr-FR" sz="1400" b="0" strike="noStrike" spc="-1">
                <a:solidFill>
                  <a:srgbClr val="404040"/>
                </a:solidFill>
                <a:latin typeface="Arial"/>
                <a:ea typeface="DejaVu Sans"/>
              </a:rPr>
              <a:t>= ARN simple (+)</a:t>
            </a:r>
            <a:endParaRPr lang="fr-FR" sz="1400" b="0" strike="noStrike" spc="-1">
              <a:latin typeface="Arial"/>
            </a:endParaRPr>
          </a:p>
        </p:txBody>
      </p:sp>
      <p:sp>
        <p:nvSpPr>
          <p:cNvPr id="691" name="CustomShape 11"/>
          <p:cNvSpPr/>
          <p:nvPr/>
        </p:nvSpPr>
        <p:spPr>
          <a:xfrm>
            <a:off x="393840" y="4688280"/>
            <a:ext cx="120924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fr-FR" sz="1400" b="0" strike="noStrike" spc="-1">
                <a:solidFill>
                  <a:srgbClr val="404040"/>
                </a:solidFill>
                <a:latin typeface="Arial"/>
                <a:ea typeface="DejaVu Sans"/>
              </a:rPr>
              <a:t>Protéine de membrane</a:t>
            </a:r>
            <a:endParaRPr lang="fr-FR" sz="1400" b="0" strike="noStrike" spc="-1">
              <a:latin typeface="Arial"/>
            </a:endParaRPr>
          </a:p>
        </p:txBody>
      </p:sp>
      <p:sp>
        <p:nvSpPr>
          <p:cNvPr id="692" name="CustomShape 12"/>
          <p:cNvSpPr/>
          <p:nvPr/>
        </p:nvSpPr>
        <p:spPr>
          <a:xfrm>
            <a:off x="393840" y="6228360"/>
            <a:ext cx="59864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1" strike="noStrike" spc="-1">
                <a:solidFill>
                  <a:srgbClr val="404040"/>
                </a:solidFill>
                <a:latin typeface="Arial"/>
                <a:ea typeface="DejaVu Sans"/>
              </a:rPr>
              <a:t>Coupe d’un virus pour expliquer les différentes parties</a:t>
            </a:r>
            <a:endParaRPr lang="fr-FR" sz="1400" b="0" strike="noStrike" spc="-1">
              <a:latin typeface="Arial"/>
            </a:endParaRPr>
          </a:p>
        </p:txBody>
      </p:sp>
      <p:grpSp>
        <p:nvGrpSpPr>
          <p:cNvPr id="693" name="Group 13"/>
          <p:cNvGrpSpPr/>
          <p:nvPr/>
        </p:nvGrpSpPr>
        <p:grpSpPr>
          <a:xfrm>
            <a:off x="393840" y="2153160"/>
            <a:ext cx="1900800" cy="483480"/>
            <a:chOff x="393840" y="2153160"/>
            <a:chExt cx="1900800" cy="483480"/>
          </a:xfrm>
        </p:grpSpPr>
        <p:sp>
          <p:nvSpPr>
            <p:cNvPr id="694" name="CustomShape 14"/>
            <p:cNvSpPr/>
            <p:nvPr/>
          </p:nvSpPr>
          <p:spPr>
            <a:xfrm>
              <a:off x="393840" y="2189160"/>
              <a:ext cx="1900800" cy="447480"/>
            </a:xfrm>
            <a:prstGeom prst="roundRect">
              <a:avLst>
                <a:gd name="adj" fmla="val 16667"/>
              </a:avLst>
            </a:prstGeom>
            <a:solidFill>
              <a:srgbClr val="52417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695" name="CustomShape 15"/>
            <p:cNvSpPr/>
            <p:nvPr/>
          </p:nvSpPr>
          <p:spPr>
            <a:xfrm>
              <a:off x="393840" y="2153160"/>
              <a:ext cx="1900800" cy="447480"/>
            </a:xfrm>
            <a:prstGeom prst="roundRect">
              <a:avLst>
                <a:gd name="adj" fmla="val 16667"/>
              </a:avLst>
            </a:prstGeom>
            <a:solidFill>
              <a:srgbClr val="6F58A2"/>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696" name="CustomShape 16"/>
          <p:cNvSpPr/>
          <p:nvPr/>
        </p:nvSpPr>
        <p:spPr>
          <a:xfrm>
            <a:off x="406800" y="2234160"/>
            <a:ext cx="1900800" cy="2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300" b="1" strike="noStrike" spc="-1">
                <a:solidFill>
                  <a:srgbClr val="FFFFFF"/>
                </a:solidFill>
                <a:latin typeface="Arial"/>
                <a:ea typeface="DejaVu Sans"/>
              </a:rPr>
              <a:t>Flaviridae, Flavovirus</a:t>
            </a:r>
            <a:endParaRPr lang="fr-FR" sz="1300" b="0" strike="noStrike" spc="-1">
              <a:latin typeface="Arial"/>
            </a:endParaRPr>
          </a:p>
        </p:txBody>
      </p:sp>
      <p:grpSp>
        <p:nvGrpSpPr>
          <p:cNvPr id="697" name="Group 17"/>
          <p:cNvGrpSpPr/>
          <p:nvPr/>
        </p:nvGrpSpPr>
        <p:grpSpPr>
          <a:xfrm>
            <a:off x="2361960" y="2149560"/>
            <a:ext cx="1519560" cy="483480"/>
            <a:chOff x="2361960" y="2149560"/>
            <a:chExt cx="1519560" cy="483480"/>
          </a:xfrm>
        </p:grpSpPr>
        <p:sp>
          <p:nvSpPr>
            <p:cNvPr id="698" name="CustomShape 18"/>
            <p:cNvSpPr/>
            <p:nvPr/>
          </p:nvSpPr>
          <p:spPr>
            <a:xfrm>
              <a:off x="2361960" y="2185560"/>
              <a:ext cx="1519560" cy="447480"/>
            </a:xfrm>
            <a:prstGeom prst="roundRect">
              <a:avLst>
                <a:gd name="adj" fmla="val 16667"/>
              </a:avLst>
            </a:prstGeom>
            <a:solidFill>
              <a:srgbClr val="52417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699" name="CustomShape 19"/>
            <p:cNvSpPr/>
            <p:nvPr/>
          </p:nvSpPr>
          <p:spPr>
            <a:xfrm>
              <a:off x="2361960" y="2149560"/>
              <a:ext cx="1519560" cy="447480"/>
            </a:xfrm>
            <a:prstGeom prst="roundRect">
              <a:avLst>
                <a:gd name="adj" fmla="val 16667"/>
              </a:avLst>
            </a:prstGeom>
            <a:solidFill>
              <a:srgbClr val="6F58A2"/>
            </a:solidFill>
            <a:ln w="12600">
              <a:noFill/>
            </a:ln>
          </p:spPr>
          <p:style>
            <a:lnRef idx="0">
              <a:scrgbClr r="0" g="0" b="0"/>
            </a:lnRef>
            <a:fillRef idx="0">
              <a:scrgbClr r="0" g="0" b="0"/>
            </a:fillRef>
            <a:effectRef idx="0">
              <a:scrgbClr r="0" g="0" b="0"/>
            </a:effectRef>
            <a:fontRef idx="minor"/>
          </p:style>
          <p:txBody>
            <a:bodyPr/>
            <a:lstStyle/>
            <a:p>
              <a:endParaRPr lang="en-US"/>
            </a:p>
          </p:txBody>
        </p:sp>
      </p:grpSp>
      <p:sp>
        <p:nvSpPr>
          <p:cNvPr id="700" name="CustomShape 20"/>
          <p:cNvSpPr/>
          <p:nvPr/>
        </p:nvSpPr>
        <p:spPr>
          <a:xfrm>
            <a:off x="2367000" y="2219760"/>
            <a:ext cx="148320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1" strike="noStrike" spc="-1">
                <a:solidFill>
                  <a:srgbClr val="FFFFFF"/>
                </a:solidFill>
                <a:latin typeface="Arial"/>
                <a:ea typeface="DejaVu Sans"/>
              </a:rPr>
              <a:t>4 sérotypes</a:t>
            </a:r>
            <a:endParaRPr lang="fr-FR" sz="1400" b="0" strike="noStrike" spc="-1">
              <a:latin typeface="Arial"/>
            </a:endParaRPr>
          </a:p>
        </p:txBody>
      </p:sp>
      <p:grpSp>
        <p:nvGrpSpPr>
          <p:cNvPr id="701" name="Group 21"/>
          <p:cNvGrpSpPr/>
          <p:nvPr/>
        </p:nvGrpSpPr>
        <p:grpSpPr>
          <a:xfrm>
            <a:off x="3975120" y="2157480"/>
            <a:ext cx="2191320" cy="483120"/>
            <a:chOff x="3975120" y="2157480"/>
            <a:chExt cx="2191320" cy="483120"/>
          </a:xfrm>
        </p:grpSpPr>
        <p:sp>
          <p:nvSpPr>
            <p:cNvPr id="702" name="CustomShape 22"/>
            <p:cNvSpPr/>
            <p:nvPr/>
          </p:nvSpPr>
          <p:spPr>
            <a:xfrm>
              <a:off x="3975120" y="2193120"/>
              <a:ext cx="2191320" cy="447480"/>
            </a:xfrm>
            <a:prstGeom prst="roundRect">
              <a:avLst>
                <a:gd name="adj" fmla="val 16667"/>
              </a:avLst>
            </a:prstGeom>
            <a:solidFill>
              <a:srgbClr val="524177"/>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703" name="CustomShape 23"/>
            <p:cNvSpPr/>
            <p:nvPr/>
          </p:nvSpPr>
          <p:spPr>
            <a:xfrm>
              <a:off x="3975120" y="2157480"/>
              <a:ext cx="2191320" cy="447480"/>
            </a:xfrm>
            <a:prstGeom prst="roundRect">
              <a:avLst>
                <a:gd name="adj" fmla="val 16667"/>
              </a:avLst>
            </a:prstGeom>
            <a:solidFill>
              <a:srgbClr val="6F58A2"/>
            </a:solidFill>
            <a:ln w="12600">
              <a:noFill/>
            </a:ln>
          </p:spPr>
          <p:style>
            <a:lnRef idx="0">
              <a:scrgbClr r="0" g="0" b="0"/>
            </a:lnRef>
            <a:fillRef idx="0">
              <a:scrgbClr r="0" g="0" b="0"/>
            </a:fillRef>
            <a:effectRef idx="0">
              <a:scrgbClr r="0" g="0" b="0"/>
            </a:effectRef>
            <a:fontRef idx="minor"/>
          </p:style>
          <p:txBody>
            <a:bodyPr/>
            <a:lstStyle/>
            <a:p>
              <a:endParaRPr lang="en-US"/>
            </a:p>
          </p:txBody>
        </p:sp>
      </p:grpSp>
      <p:graphicFrame>
        <p:nvGraphicFramePr>
          <p:cNvPr id="704" name="Table 24"/>
          <p:cNvGraphicFramePr/>
          <p:nvPr/>
        </p:nvGraphicFramePr>
        <p:xfrm>
          <a:off x="6697080" y="2149560"/>
          <a:ext cx="3361680" cy="5183640"/>
        </p:xfrm>
        <a:graphic>
          <a:graphicData uri="http://schemas.openxmlformats.org/drawingml/2006/table">
            <a:tbl>
              <a:tblPr/>
              <a:tblGrid>
                <a:gridCol w="2295000">
                  <a:extLst>
                    <a:ext uri="{9D8B030D-6E8A-4147-A177-3AD203B41FA5}">
                      <a16:colId xmlns:a16="http://schemas.microsoft.com/office/drawing/2014/main" val="20000"/>
                    </a:ext>
                  </a:extLst>
                </a:gridCol>
                <a:gridCol w="1066680">
                  <a:extLst>
                    <a:ext uri="{9D8B030D-6E8A-4147-A177-3AD203B41FA5}">
                      <a16:colId xmlns:a16="http://schemas.microsoft.com/office/drawing/2014/main" val="20001"/>
                    </a:ext>
                  </a:extLst>
                </a:gridCol>
              </a:tblGrid>
              <a:tr h="560160">
                <a:tc>
                  <a:txBody>
                    <a:bodyPr/>
                    <a:lstStyle/>
                    <a:p>
                      <a:pPr algn="ctr">
                        <a:lnSpc>
                          <a:spcPct val="100000"/>
                        </a:lnSpc>
                      </a:pPr>
                      <a:r>
                        <a:rPr lang="fr-FR" sz="1400" b="1" strike="noStrike" spc="-1">
                          <a:solidFill>
                            <a:srgbClr val="FFFFFF"/>
                          </a:solidFill>
                          <a:latin typeface="Arial Black"/>
                        </a:rPr>
                        <a:t>Signes cliniques</a:t>
                      </a:r>
                      <a:endParaRPr lang="fr-FR" sz="1400" b="0" strike="noStrike" spc="-1">
                        <a:latin typeface="Arial"/>
                      </a:endParaRPr>
                    </a:p>
                  </a:txBody>
                  <a:tcPr marL="68400" marR="68400">
                    <a:lnL w="9360">
                      <a:solidFill>
                        <a:srgbClr val="7D5FA0"/>
                      </a:solidFill>
                    </a:lnL>
                    <a:lnR w="9360">
                      <a:solidFill>
                        <a:srgbClr val="7D5FA0"/>
                      </a:solidFill>
                    </a:lnR>
                    <a:lnT w="9360">
                      <a:solidFill>
                        <a:srgbClr val="7D5FA0"/>
                      </a:solidFill>
                    </a:lnT>
                    <a:lnB w="25200">
                      <a:solidFill>
                        <a:srgbClr val="FFFFFF"/>
                      </a:solidFill>
                    </a:lnB>
                    <a:solidFill>
                      <a:srgbClr val="8064A2"/>
                    </a:solidFill>
                  </a:tcPr>
                </a:tc>
                <a:tc>
                  <a:txBody>
                    <a:bodyPr/>
                    <a:lstStyle/>
                    <a:p>
                      <a:pPr algn="ctr">
                        <a:lnSpc>
                          <a:spcPct val="100000"/>
                        </a:lnSpc>
                      </a:pPr>
                      <a:r>
                        <a:rPr lang="fr-FR" sz="1400" b="1" strike="noStrike" spc="-1">
                          <a:solidFill>
                            <a:srgbClr val="FFFFFF"/>
                          </a:solidFill>
                          <a:latin typeface="Arial Black"/>
                        </a:rPr>
                        <a:t>Dengue</a:t>
                      </a:r>
                      <a:endParaRPr lang="fr-FR" sz="1400" b="0" strike="noStrike" spc="-1">
                        <a:latin typeface="Arial"/>
                      </a:endParaRPr>
                    </a:p>
                  </a:txBody>
                  <a:tcPr marL="68400" marR="68400">
                    <a:lnL w="9360">
                      <a:solidFill>
                        <a:srgbClr val="7D5FA0"/>
                      </a:solidFill>
                    </a:lnL>
                    <a:lnR w="9360">
                      <a:solidFill>
                        <a:srgbClr val="7D5FA0"/>
                      </a:solidFill>
                    </a:lnR>
                    <a:lnT w="9360">
                      <a:solidFill>
                        <a:srgbClr val="7D5FA0"/>
                      </a:solidFill>
                    </a:lnT>
                    <a:lnB w="25200">
                      <a:solidFill>
                        <a:srgbClr val="FFFFFF"/>
                      </a:solidFill>
                    </a:lnB>
                    <a:solidFill>
                      <a:srgbClr val="8064A2"/>
                    </a:solidFill>
                  </a:tcPr>
                </a:tc>
                <a:extLst>
                  <a:ext uri="{0D108BD9-81ED-4DB2-BD59-A6C34878D82A}">
                    <a16:rowId xmlns:a16="http://schemas.microsoft.com/office/drawing/2014/main" val="10000"/>
                  </a:ext>
                </a:extLst>
              </a:tr>
              <a:tr h="483480">
                <a:tc>
                  <a:txBody>
                    <a:bodyPr/>
                    <a:lstStyle/>
                    <a:p>
                      <a:pPr algn="ctr">
                        <a:lnSpc>
                          <a:spcPct val="100000"/>
                        </a:lnSpc>
                      </a:pPr>
                      <a:r>
                        <a:rPr lang="fr-FR" sz="1400" b="1" strike="noStrike" spc="-1">
                          <a:solidFill>
                            <a:srgbClr val="000000"/>
                          </a:solidFill>
                          <a:latin typeface="Arial"/>
                        </a:rPr>
                        <a:t>Fièvre (&gt;38,5°)</a:t>
                      </a:r>
                      <a:endParaRPr lang="fr-FR" sz="1400" b="0" strike="noStrike" spc="-1">
                        <a:latin typeface="Arial"/>
                      </a:endParaRPr>
                    </a:p>
                  </a:txBody>
                  <a:tcPr marL="68400" marR="68400">
                    <a:lnL w="9360">
                      <a:solidFill>
                        <a:srgbClr val="7D5FA0"/>
                      </a:solidFill>
                    </a:lnL>
                    <a:lnR w="9360">
                      <a:solidFill>
                        <a:srgbClr val="7D5FA0"/>
                      </a:solidFill>
                    </a:lnR>
                    <a:lnT w="25200" cap="flat" cmpd="sng" algn="ctr">
                      <a:solidFill>
                        <a:srgbClr val="FFFFFF"/>
                      </a:solidFill>
                      <a:prstDash val="solid"/>
                      <a:round/>
                      <a:headEnd type="none" w="med" len="med"/>
                      <a:tailEnd type="none" w="med" len="med"/>
                    </a:lnT>
                    <a:lnB w="9360">
                      <a:solidFill>
                        <a:srgbClr val="7D5FA0"/>
                      </a:solidFill>
                    </a:lnB>
                    <a:solidFill>
                      <a:srgbClr val="B5A1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7D5FA0"/>
                      </a:solidFill>
                    </a:lnL>
                    <a:lnR w="9360">
                      <a:solidFill>
                        <a:srgbClr val="7D5FA0"/>
                      </a:solidFill>
                    </a:lnR>
                    <a:lnT w="25200" cap="flat" cmpd="sng" algn="ctr">
                      <a:solidFill>
                        <a:srgbClr val="FFFFFF"/>
                      </a:solidFill>
                      <a:prstDash val="solid"/>
                      <a:round/>
                      <a:headEnd type="none" w="med" len="med"/>
                      <a:tailEnd type="none" w="med" len="med"/>
                    </a:lnT>
                    <a:lnB w="9360">
                      <a:solidFill>
                        <a:srgbClr val="7D5FA0"/>
                      </a:solidFill>
                    </a:lnB>
                    <a:solidFill>
                      <a:srgbClr val="B5A1D0"/>
                    </a:solidFill>
                  </a:tcPr>
                </a:tc>
                <a:extLst>
                  <a:ext uri="{0D108BD9-81ED-4DB2-BD59-A6C34878D82A}">
                    <a16:rowId xmlns:a16="http://schemas.microsoft.com/office/drawing/2014/main" val="10001"/>
                  </a:ext>
                </a:extLst>
              </a:tr>
              <a:tr h="774360">
                <a:tc>
                  <a:txBody>
                    <a:bodyPr/>
                    <a:lstStyle/>
                    <a:p>
                      <a:pPr algn="ctr">
                        <a:lnSpc>
                          <a:spcPct val="100000"/>
                        </a:lnSpc>
                      </a:pPr>
                      <a:r>
                        <a:rPr lang="fr-FR" sz="1400" b="1" strike="noStrike" spc="-1">
                          <a:solidFill>
                            <a:srgbClr val="000000"/>
                          </a:solidFill>
                          <a:latin typeface="Arial"/>
                        </a:rPr>
                        <a:t>Arthralgies </a:t>
                      </a:r>
                      <a:br/>
                      <a:r>
                        <a:rPr lang="fr-FR" sz="1400" b="1" strike="noStrike" spc="-1">
                          <a:solidFill>
                            <a:srgbClr val="000000"/>
                          </a:solidFill>
                          <a:latin typeface="Arial"/>
                        </a:rPr>
                        <a:t>(douleurs articulaires)</a:t>
                      </a:r>
                      <a:endParaRPr lang="fr-FR" sz="1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D9CAEE"/>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D9CAEE"/>
                    </a:solidFill>
                  </a:tcPr>
                </a:tc>
                <a:extLst>
                  <a:ext uri="{0D108BD9-81ED-4DB2-BD59-A6C34878D82A}">
                    <a16:rowId xmlns:a16="http://schemas.microsoft.com/office/drawing/2014/main" val="10002"/>
                  </a:ext>
                </a:extLst>
              </a:tr>
              <a:tr h="670320">
                <a:tc>
                  <a:txBody>
                    <a:bodyPr/>
                    <a:lstStyle/>
                    <a:p>
                      <a:pPr algn="ctr">
                        <a:lnSpc>
                          <a:spcPct val="100000"/>
                        </a:lnSpc>
                      </a:pPr>
                      <a:r>
                        <a:rPr lang="fr-FR" sz="1400" b="1" strike="noStrike" spc="-1">
                          <a:solidFill>
                            <a:srgbClr val="000000"/>
                          </a:solidFill>
                          <a:latin typeface="Arial"/>
                        </a:rPr>
                        <a:t>Douleurs </a:t>
                      </a:r>
                      <a:br/>
                      <a:r>
                        <a:rPr lang="fr-FR" sz="1400" b="1" strike="noStrike" spc="-1">
                          <a:solidFill>
                            <a:srgbClr val="000000"/>
                          </a:solidFill>
                          <a:latin typeface="Arial"/>
                        </a:rPr>
                        <a:t>rétro-orbitraires</a:t>
                      </a:r>
                      <a:endParaRPr lang="fr-FR" sz="1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B5A1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B5A1D0"/>
                    </a:solidFill>
                  </a:tcPr>
                </a:tc>
                <a:extLst>
                  <a:ext uri="{0D108BD9-81ED-4DB2-BD59-A6C34878D82A}">
                    <a16:rowId xmlns:a16="http://schemas.microsoft.com/office/drawing/2014/main" val="10003"/>
                  </a:ext>
                </a:extLst>
              </a:tr>
              <a:tr h="670320">
                <a:tc>
                  <a:txBody>
                    <a:bodyPr/>
                    <a:lstStyle/>
                    <a:p>
                      <a:pPr algn="ctr">
                        <a:lnSpc>
                          <a:spcPct val="100000"/>
                        </a:lnSpc>
                      </a:pPr>
                      <a:r>
                        <a:rPr lang="fr-FR" sz="1400" b="1" strike="noStrike" spc="-1">
                          <a:solidFill>
                            <a:srgbClr val="000000"/>
                          </a:solidFill>
                          <a:latin typeface="Arial"/>
                        </a:rPr>
                        <a:t>Hépatomégalie</a:t>
                      </a:r>
                      <a:endParaRPr lang="fr-FR" sz="1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D9CAEE"/>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D9CAEE"/>
                    </a:solidFill>
                  </a:tcPr>
                </a:tc>
                <a:extLst>
                  <a:ext uri="{0D108BD9-81ED-4DB2-BD59-A6C34878D82A}">
                    <a16:rowId xmlns:a16="http://schemas.microsoft.com/office/drawing/2014/main" val="10004"/>
                  </a:ext>
                </a:extLst>
              </a:tr>
              <a:tr h="848160">
                <a:tc>
                  <a:txBody>
                    <a:bodyPr/>
                    <a:lstStyle/>
                    <a:p>
                      <a:pPr algn="ctr">
                        <a:lnSpc>
                          <a:spcPct val="100000"/>
                        </a:lnSpc>
                      </a:pPr>
                      <a:r>
                        <a:rPr lang="fr-FR" sz="1400" b="1" strike="noStrike" spc="-1">
                          <a:solidFill>
                            <a:srgbClr val="000000"/>
                          </a:solidFill>
                          <a:latin typeface="Arial"/>
                        </a:rPr>
                        <a:t>Hémorragies</a:t>
                      </a:r>
                      <a:endParaRPr lang="fr-FR" sz="1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B5A1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B5A1D0"/>
                    </a:solidFill>
                  </a:tcPr>
                </a:tc>
                <a:extLst>
                  <a:ext uri="{0D108BD9-81ED-4DB2-BD59-A6C34878D82A}">
                    <a16:rowId xmlns:a16="http://schemas.microsoft.com/office/drawing/2014/main" val="10005"/>
                  </a:ext>
                </a:extLst>
              </a:tr>
              <a:tr h="671760">
                <a:tc>
                  <a:txBody>
                    <a:bodyPr/>
                    <a:lstStyle/>
                    <a:p>
                      <a:pPr algn="ctr">
                        <a:lnSpc>
                          <a:spcPct val="100000"/>
                        </a:lnSpc>
                      </a:pPr>
                      <a:r>
                        <a:rPr lang="fr-FR" sz="1400" b="1" strike="noStrike" spc="-1">
                          <a:solidFill>
                            <a:srgbClr val="000000"/>
                          </a:solidFill>
                          <a:latin typeface="Arial"/>
                        </a:rPr>
                        <a:t>Conjonctivites</a:t>
                      </a:r>
                      <a:endParaRPr lang="fr-FR" sz="1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D9CAEE"/>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7D5FA0"/>
                      </a:solidFill>
                    </a:lnL>
                    <a:lnR w="9360">
                      <a:solidFill>
                        <a:srgbClr val="7D5FA0"/>
                      </a:solidFill>
                    </a:lnR>
                    <a:lnT w="9360">
                      <a:solidFill>
                        <a:srgbClr val="7D5FA0"/>
                      </a:solidFill>
                    </a:lnT>
                    <a:lnB w="9360">
                      <a:solidFill>
                        <a:srgbClr val="7D5FA0"/>
                      </a:solidFill>
                    </a:lnB>
                    <a:solidFill>
                      <a:srgbClr val="D9CAEE"/>
                    </a:solidFill>
                  </a:tcPr>
                </a:tc>
                <a:extLst>
                  <a:ext uri="{0D108BD9-81ED-4DB2-BD59-A6C34878D82A}">
                    <a16:rowId xmlns:a16="http://schemas.microsoft.com/office/drawing/2014/main" val="10006"/>
                  </a:ext>
                </a:extLst>
              </a:tr>
            </a:tbl>
          </a:graphicData>
        </a:graphic>
      </p:graphicFrame>
      <p:pic>
        <p:nvPicPr>
          <p:cNvPr id="705" name="Picture 2"/>
          <p:cNvPicPr/>
          <p:nvPr/>
        </p:nvPicPr>
        <p:blipFill>
          <a:blip r:embed="rId3"/>
          <a:stretch/>
        </p:blipFill>
        <p:spPr>
          <a:xfrm>
            <a:off x="2351880" y="3575880"/>
            <a:ext cx="1872360" cy="1872360"/>
          </a:xfrm>
          <a:prstGeom prst="rect">
            <a:avLst/>
          </a:prstGeom>
          <a:ln>
            <a:noFill/>
          </a:ln>
        </p:spPr>
      </p:pic>
      <p:grpSp>
        <p:nvGrpSpPr>
          <p:cNvPr id="706" name="Group 25"/>
          <p:cNvGrpSpPr/>
          <p:nvPr/>
        </p:nvGrpSpPr>
        <p:grpSpPr>
          <a:xfrm>
            <a:off x="3476160" y="3209760"/>
            <a:ext cx="881280" cy="583920"/>
            <a:chOff x="3476160" y="3209760"/>
            <a:chExt cx="881280" cy="583920"/>
          </a:xfrm>
        </p:grpSpPr>
        <p:sp>
          <p:nvSpPr>
            <p:cNvPr id="707" name="CustomShape 26"/>
            <p:cNvSpPr/>
            <p:nvPr/>
          </p:nvSpPr>
          <p:spPr>
            <a:xfrm>
              <a:off x="4091760" y="3209760"/>
              <a:ext cx="265680" cy="265680"/>
            </a:xfrm>
            <a:prstGeom prst="ellipse">
              <a:avLst/>
            </a:prstGeom>
            <a:solidFill>
              <a:srgbClr val="6F58A2"/>
            </a:solidFill>
            <a:ln>
              <a:solidFill>
                <a:srgbClr val="6F58A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08" name="CustomShape 27"/>
            <p:cNvSpPr/>
            <p:nvPr/>
          </p:nvSpPr>
          <p:spPr>
            <a:xfrm flipH="1">
              <a:off x="3476160" y="3346920"/>
              <a:ext cx="747360" cy="446760"/>
            </a:xfrm>
            <a:custGeom>
              <a:avLst/>
              <a:gdLst/>
              <a:ahLst/>
              <a:cxnLst/>
              <a:rect l="l" t="t" r="r" b="b"/>
              <a:pathLst>
                <a:path w="21600" h="21600">
                  <a:moveTo>
                    <a:pt x="0" y="0"/>
                  </a:moveTo>
                  <a:lnTo>
                    <a:pt x="21600" y="21600"/>
                  </a:lnTo>
                </a:path>
              </a:pathLst>
            </a:custGeom>
            <a:noFill/>
            <a:ln w="57240">
              <a:solidFill>
                <a:srgbClr val="6F58A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
        <p:nvSpPr>
          <p:cNvPr id="709" name="CustomShape 28"/>
          <p:cNvSpPr/>
          <p:nvPr/>
        </p:nvSpPr>
        <p:spPr>
          <a:xfrm flipH="1">
            <a:off x="4065840" y="4057920"/>
            <a:ext cx="1003680" cy="360"/>
          </a:xfrm>
          <a:custGeom>
            <a:avLst/>
            <a:gdLst/>
            <a:ahLst/>
            <a:cxnLst/>
            <a:rect l="l" t="t" r="r" b="b"/>
            <a:pathLst>
              <a:path w="21600" h="21600">
                <a:moveTo>
                  <a:pt x="0" y="0"/>
                </a:moveTo>
                <a:lnTo>
                  <a:pt x="21600" y="21600"/>
                </a:lnTo>
              </a:path>
            </a:pathLst>
          </a:custGeom>
          <a:noFill/>
          <a:ln w="57240">
            <a:solidFill>
              <a:srgbClr val="6F58A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710" name="CustomShape 29"/>
          <p:cNvSpPr/>
          <p:nvPr/>
        </p:nvSpPr>
        <p:spPr>
          <a:xfrm>
            <a:off x="4804920" y="3924720"/>
            <a:ext cx="265680" cy="265680"/>
          </a:xfrm>
          <a:prstGeom prst="ellipse">
            <a:avLst/>
          </a:prstGeom>
          <a:solidFill>
            <a:srgbClr val="6F58A2"/>
          </a:solidFill>
          <a:ln>
            <a:solidFill>
              <a:srgbClr val="6F58A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11" name="CustomShape 30"/>
          <p:cNvSpPr/>
          <p:nvPr/>
        </p:nvSpPr>
        <p:spPr>
          <a:xfrm flipH="1" flipV="1">
            <a:off x="3753720" y="4738680"/>
            <a:ext cx="1285920" cy="13320"/>
          </a:xfrm>
          <a:custGeom>
            <a:avLst/>
            <a:gdLst/>
            <a:ahLst/>
            <a:cxnLst/>
            <a:rect l="l" t="t" r="r" b="b"/>
            <a:pathLst>
              <a:path w="21600" h="21600">
                <a:moveTo>
                  <a:pt x="0" y="0"/>
                </a:moveTo>
                <a:lnTo>
                  <a:pt x="21600" y="21600"/>
                </a:lnTo>
              </a:path>
            </a:pathLst>
          </a:custGeom>
          <a:noFill/>
          <a:ln w="57240">
            <a:solidFill>
              <a:srgbClr val="6F58A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712" name="CustomShape 31"/>
          <p:cNvSpPr/>
          <p:nvPr/>
        </p:nvSpPr>
        <p:spPr>
          <a:xfrm>
            <a:off x="4774680" y="4620240"/>
            <a:ext cx="265680" cy="265680"/>
          </a:xfrm>
          <a:prstGeom prst="ellipse">
            <a:avLst/>
          </a:prstGeom>
          <a:solidFill>
            <a:srgbClr val="6F58A2"/>
          </a:solidFill>
          <a:ln>
            <a:solidFill>
              <a:srgbClr val="6F58A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13" name="CustomShape 32"/>
          <p:cNvSpPr/>
          <p:nvPr/>
        </p:nvSpPr>
        <p:spPr>
          <a:xfrm>
            <a:off x="5108400" y="4610520"/>
            <a:ext cx="12495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Capside</a:t>
            </a:r>
            <a:endParaRPr lang="fr-FR" sz="1400" b="0" strike="noStrike" spc="-1">
              <a:latin typeface="Arial"/>
            </a:endParaRPr>
          </a:p>
        </p:txBody>
      </p:sp>
      <p:sp>
        <p:nvSpPr>
          <p:cNvPr id="714" name="CustomShape 33"/>
          <p:cNvSpPr/>
          <p:nvPr/>
        </p:nvSpPr>
        <p:spPr>
          <a:xfrm flipV="1">
            <a:off x="1690920" y="4528800"/>
            <a:ext cx="944640" cy="383040"/>
          </a:xfrm>
          <a:custGeom>
            <a:avLst/>
            <a:gdLst/>
            <a:ahLst/>
            <a:cxnLst/>
            <a:rect l="l" t="t" r="r" b="b"/>
            <a:pathLst>
              <a:path w="21600" h="21600">
                <a:moveTo>
                  <a:pt x="0" y="0"/>
                </a:moveTo>
                <a:lnTo>
                  <a:pt x="21600" y="21600"/>
                </a:lnTo>
              </a:path>
            </a:pathLst>
          </a:custGeom>
          <a:noFill/>
          <a:ln w="57240">
            <a:solidFill>
              <a:srgbClr val="6F58A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715" name="CustomShape 34"/>
          <p:cNvSpPr/>
          <p:nvPr/>
        </p:nvSpPr>
        <p:spPr>
          <a:xfrm>
            <a:off x="1690920" y="4913280"/>
            <a:ext cx="1062720" cy="66240"/>
          </a:xfrm>
          <a:custGeom>
            <a:avLst/>
            <a:gdLst/>
            <a:ahLst/>
            <a:cxnLst/>
            <a:rect l="l" t="t" r="r" b="b"/>
            <a:pathLst>
              <a:path w="21600" h="21600">
                <a:moveTo>
                  <a:pt x="0" y="0"/>
                </a:moveTo>
                <a:lnTo>
                  <a:pt x="21600" y="21600"/>
                </a:lnTo>
              </a:path>
            </a:pathLst>
          </a:custGeom>
          <a:noFill/>
          <a:ln w="57240">
            <a:solidFill>
              <a:srgbClr val="6F58A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716" name="CustomShape 35"/>
          <p:cNvSpPr/>
          <p:nvPr/>
        </p:nvSpPr>
        <p:spPr>
          <a:xfrm>
            <a:off x="1604880" y="4788360"/>
            <a:ext cx="265680" cy="265680"/>
          </a:xfrm>
          <a:prstGeom prst="ellipse">
            <a:avLst/>
          </a:prstGeom>
          <a:solidFill>
            <a:srgbClr val="6F58A2"/>
          </a:solidFill>
          <a:ln>
            <a:solidFill>
              <a:srgbClr val="6F58A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717" name="Group 36"/>
          <p:cNvGrpSpPr/>
          <p:nvPr/>
        </p:nvGrpSpPr>
        <p:grpSpPr>
          <a:xfrm>
            <a:off x="3387960" y="4786560"/>
            <a:ext cx="1086120" cy="969120"/>
            <a:chOff x="3387960" y="4786560"/>
            <a:chExt cx="1086120" cy="969120"/>
          </a:xfrm>
        </p:grpSpPr>
        <p:sp>
          <p:nvSpPr>
            <p:cNvPr id="718" name="CustomShape 37"/>
            <p:cNvSpPr/>
            <p:nvPr/>
          </p:nvSpPr>
          <p:spPr>
            <a:xfrm rot="10800000">
              <a:off x="4208400" y="5490000"/>
              <a:ext cx="265680" cy="265680"/>
            </a:xfrm>
            <a:prstGeom prst="ellipse">
              <a:avLst/>
            </a:prstGeom>
            <a:solidFill>
              <a:srgbClr val="6F58A2"/>
            </a:solidFill>
            <a:ln>
              <a:solidFill>
                <a:srgbClr val="6F58A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19" name="CustomShape 38"/>
            <p:cNvSpPr/>
            <p:nvPr/>
          </p:nvSpPr>
          <p:spPr>
            <a:xfrm rot="10800000">
              <a:off x="3387960" y="4786560"/>
              <a:ext cx="952920" cy="831960"/>
            </a:xfrm>
            <a:custGeom>
              <a:avLst/>
              <a:gdLst/>
              <a:ahLst/>
              <a:cxnLst/>
              <a:rect l="l" t="t" r="r" b="b"/>
              <a:pathLst>
                <a:path w="21600" h="21600">
                  <a:moveTo>
                    <a:pt x="0" y="0"/>
                  </a:moveTo>
                  <a:lnTo>
                    <a:pt x="21600" y="21600"/>
                  </a:lnTo>
                </a:path>
              </a:pathLst>
            </a:custGeom>
            <a:noFill/>
            <a:ln w="57240">
              <a:solidFill>
                <a:srgbClr val="6F58A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
        <p:nvSpPr>
          <p:cNvPr id="720" name="CustomShape 39"/>
          <p:cNvSpPr/>
          <p:nvPr/>
        </p:nvSpPr>
        <p:spPr>
          <a:xfrm>
            <a:off x="3995640" y="2142720"/>
            <a:ext cx="217188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FFFFFF"/>
                </a:solidFill>
                <a:latin typeface="Arial"/>
                <a:ea typeface="DejaVu Sans"/>
              </a:rPr>
              <a:t>Pas d’immunité croisée entre les sérotypes</a:t>
            </a:r>
            <a:endParaRPr lang="fr-FR" sz="1200" b="0" strike="noStrike" spc="-1">
              <a:latin typeface="Arial"/>
            </a:endParaRPr>
          </a:p>
        </p:txBody>
      </p:sp>
      <p:sp>
        <p:nvSpPr>
          <p:cNvPr id="721" name="CustomShape 40"/>
          <p:cNvSpPr/>
          <p:nvPr/>
        </p:nvSpPr>
        <p:spPr>
          <a:xfrm>
            <a:off x="241200" y="6970320"/>
            <a:ext cx="4571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6F58A2"/>
                </a:solidFill>
                <a:latin typeface="Arial Black"/>
                <a:ea typeface="DejaVu Sans"/>
              </a:rPr>
              <a:t>« Grippe tropicale »</a:t>
            </a:r>
            <a:endParaRPr lang="fr-FR" sz="1800" b="0" strike="noStrike" spc="-1">
              <a:latin typeface="Arial"/>
            </a:endParaRPr>
          </a:p>
        </p:txBody>
      </p:sp>
      <p:sp>
        <p:nvSpPr>
          <p:cNvPr id="722" name="CustomShape 41"/>
          <p:cNvSpPr/>
          <p:nvPr/>
        </p:nvSpPr>
        <p:spPr>
          <a:xfrm>
            <a:off x="45000" y="1358280"/>
            <a:ext cx="289476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700" b="0" strike="noStrike" spc="-1">
                <a:solidFill>
                  <a:srgbClr val="404040"/>
                </a:solidFill>
                <a:latin typeface="Arial Black"/>
                <a:ea typeface="DejaVu Sans"/>
              </a:rPr>
              <a:t>« Grippe tropicale »</a:t>
            </a:r>
            <a:endParaRPr lang="fr-FR" sz="17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04"/>
                                        </p:tgtEl>
                                        <p:attrNameLst>
                                          <p:attrName>style.visibility</p:attrName>
                                        </p:attrNameLst>
                                      </p:cBhvr>
                                      <p:to>
                                        <p:strVal val="visible"/>
                                      </p:to>
                                    </p:set>
                                    <p:anim calcmode="lin" valueType="num">
                                      <p:cBhvr additive="repl">
                                        <p:cTn id="7" dur="500" fill="hold"/>
                                        <p:tgtEl>
                                          <p:spTgt spid="704"/>
                                        </p:tgtEl>
                                        <p:attrNameLst>
                                          <p:attrName>ppt_x</p:attrName>
                                        </p:attrNameLst>
                                      </p:cBhvr>
                                      <p:tavLst>
                                        <p:tav tm="0">
                                          <p:val>
                                            <p:strVal val="0-#ppt_w/2"/>
                                          </p:val>
                                        </p:tav>
                                        <p:tav tm="100000">
                                          <p:val>
                                            <p:strVal val="#ppt_x"/>
                                          </p:val>
                                        </p:tav>
                                      </p:tavLst>
                                    </p:anim>
                                    <p:anim calcmode="lin" valueType="num">
                                      <p:cBhvr additive="repl">
                                        <p:cTn id="8" dur="500" fill="hold"/>
                                        <p:tgtEl>
                                          <p:spTgt spid="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 name="Group 1"/>
          <p:cNvGrpSpPr/>
          <p:nvPr/>
        </p:nvGrpSpPr>
        <p:grpSpPr>
          <a:xfrm>
            <a:off x="0" y="-104760"/>
            <a:ext cx="10692720" cy="7666920"/>
            <a:chOff x="0" y="-104760"/>
            <a:chExt cx="10692720" cy="7666920"/>
          </a:xfrm>
        </p:grpSpPr>
        <p:sp>
          <p:nvSpPr>
            <p:cNvPr id="724"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25"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726"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27" name="CustomShape 5"/>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28" name="CustomShape 6"/>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La</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DENGUE</a:t>
            </a:r>
            <a:endParaRPr lang="fr-FR" sz="3600" b="0" strike="noStrike" spc="-1">
              <a:latin typeface="Arial"/>
            </a:endParaRPr>
          </a:p>
        </p:txBody>
      </p:sp>
      <p:pic>
        <p:nvPicPr>
          <p:cNvPr id="729" name="Picture 4"/>
          <p:cNvPicPr/>
          <p:nvPr/>
        </p:nvPicPr>
        <p:blipFill>
          <a:blip r:embed="rId3"/>
          <a:stretch/>
        </p:blipFill>
        <p:spPr>
          <a:xfrm rot="382800">
            <a:off x="5535000" y="718920"/>
            <a:ext cx="3936240" cy="412668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0" name="Picture 5"/>
          <p:cNvPicPr/>
          <p:nvPr/>
        </p:nvPicPr>
        <p:blipFill>
          <a:blip r:embed="rId4"/>
          <a:stretch/>
        </p:blipFill>
        <p:spPr>
          <a:xfrm rot="21243000">
            <a:off x="7311240" y="3925440"/>
            <a:ext cx="2684160" cy="176580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31" name="Group 7"/>
          <p:cNvGrpSpPr/>
          <p:nvPr/>
        </p:nvGrpSpPr>
        <p:grpSpPr>
          <a:xfrm>
            <a:off x="556920" y="1549080"/>
            <a:ext cx="4972680" cy="3479040"/>
            <a:chOff x="556920" y="1549080"/>
            <a:chExt cx="4972680" cy="3479040"/>
          </a:xfrm>
        </p:grpSpPr>
        <p:pic>
          <p:nvPicPr>
            <p:cNvPr id="732" name="Picture 3"/>
            <p:cNvPicPr/>
            <p:nvPr/>
          </p:nvPicPr>
          <p:blipFill>
            <a:blip r:embed="rId5"/>
            <a:stretch/>
          </p:blipFill>
          <p:spPr>
            <a:xfrm rot="21387600">
              <a:off x="650520" y="1693800"/>
              <a:ext cx="4784760" cy="318960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33" name="CustomShape 8"/>
            <p:cNvSpPr/>
            <p:nvPr/>
          </p:nvSpPr>
          <p:spPr>
            <a:xfrm rot="21396600">
              <a:off x="836280" y="4550040"/>
              <a:ext cx="309240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a:solidFill>
                    <a:srgbClr val="FFFFFF"/>
                  </a:solidFill>
                  <a:latin typeface="Arial"/>
                  <a:ea typeface="DejaVu Sans"/>
                </a:rPr>
                <a:t>Crédit photo : godrejhit.com</a:t>
              </a:r>
              <a:endParaRPr lang="fr-FR" sz="1200" b="0" strike="noStrike" spc="-1">
                <a:latin typeface="Arial"/>
              </a:endParaRPr>
            </a:p>
          </p:txBody>
        </p:sp>
      </p:grpSp>
      <p:pic>
        <p:nvPicPr>
          <p:cNvPr id="734" name="Picture 7"/>
          <p:cNvPicPr/>
          <p:nvPr/>
        </p:nvPicPr>
        <p:blipFill>
          <a:blip r:embed="rId6"/>
          <a:srcRect l="28989" t="-2257" r="4109" b="16749"/>
          <a:stretch/>
        </p:blipFill>
        <p:spPr>
          <a:xfrm rot="635400">
            <a:off x="4187880" y="4222080"/>
            <a:ext cx="3022200" cy="285084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5" name="Picture 10"/>
          <p:cNvPicPr/>
          <p:nvPr/>
        </p:nvPicPr>
        <p:blipFill>
          <a:blip r:embed="rId7"/>
          <a:stretch/>
        </p:blipFill>
        <p:spPr>
          <a:xfrm rot="20883600">
            <a:off x="1153800" y="5565960"/>
            <a:ext cx="2803320" cy="132480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36" name="Group 9"/>
          <p:cNvGrpSpPr/>
          <p:nvPr/>
        </p:nvGrpSpPr>
        <p:grpSpPr>
          <a:xfrm>
            <a:off x="1452600" y="4853160"/>
            <a:ext cx="4214520" cy="775440"/>
            <a:chOff x="1452600" y="4853160"/>
            <a:chExt cx="4214520" cy="775440"/>
          </a:xfrm>
        </p:grpSpPr>
        <p:sp>
          <p:nvSpPr>
            <p:cNvPr id="737" name="CustomShape 10"/>
            <p:cNvSpPr/>
            <p:nvPr/>
          </p:nvSpPr>
          <p:spPr>
            <a:xfrm rot="21377400">
              <a:off x="1816560" y="4965480"/>
              <a:ext cx="3486600" cy="550800"/>
            </a:xfrm>
            <a:prstGeom prst="roundRect">
              <a:avLst>
                <a:gd name="adj" fmla="val 16667"/>
              </a:avLst>
            </a:prstGeom>
            <a:solidFill>
              <a:srgbClr val="6F58A2"/>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38" name="CustomShape 11"/>
            <p:cNvSpPr/>
            <p:nvPr/>
          </p:nvSpPr>
          <p:spPr>
            <a:xfrm rot="21344400">
              <a:off x="1463400" y="5009400"/>
              <a:ext cx="41922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strike="noStrike" spc="-1">
                  <a:solidFill>
                    <a:srgbClr val="FFFFFF"/>
                  </a:solidFill>
                  <a:latin typeface="Androgyne"/>
                  <a:ea typeface="DejaVu Sans"/>
                </a:rPr>
                <a:t>Grippe tropicale</a:t>
              </a:r>
              <a:endParaRPr lang="fr-FR" sz="2400" b="0" strike="noStrike" spc="-1">
                <a:latin typeface="Arial"/>
              </a:endParaRPr>
            </a:p>
          </p:txBody>
        </p:sp>
      </p:grpSp>
      <p:sp>
        <p:nvSpPr>
          <p:cNvPr id="739" name="CustomShape 12"/>
          <p:cNvSpPr/>
          <p:nvPr/>
        </p:nvSpPr>
        <p:spPr>
          <a:xfrm rot="20883000">
            <a:off x="1320480" y="6545160"/>
            <a:ext cx="309240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linkspringer.com</a:t>
            </a:r>
            <a:endParaRPr lang="fr-FR" sz="1100" b="0" strike="noStrike" spc="-1">
              <a:latin typeface="Arial"/>
            </a:endParaRPr>
          </a:p>
        </p:txBody>
      </p:sp>
      <p:sp>
        <p:nvSpPr>
          <p:cNvPr id="740" name="CustomShape 13"/>
          <p:cNvSpPr/>
          <p:nvPr/>
        </p:nvSpPr>
        <p:spPr>
          <a:xfrm rot="689400">
            <a:off x="4032360" y="6757920"/>
            <a:ext cx="3092400" cy="24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050" b="1" strike="noStrike" spc="-1">
                <a:solidFill>
                  <a:srgbClr val="FFFFFF"/>
                </a:solidFill>
                <a:latin typeface="Arial"/>
                <a:ea typeface="DejaVu Sans"/>
              </a:rPr>
              <a:t>Crédit photo : ncbi.nlm.nih.gov</a:t>
            </a:r>
            <a:endParaRPr lang="fr-FR" sz="1050" b="0" strike="noStrike" spc="-1">
              <a:latin typeface="Arial"/>
            </a:endParaRPr>
          </a:p>
        </p:txBody>
      </p:sp>
      <p:sp>
        <p:nvSpPr>
          <p:cNvPr id="741" name="CustomShape 14"/>
          <p:cNvSpPr/>
          <p:nvPr/>
        </p:nvSpPr>
        <p:spPr>
          <a:xfrm rot="423000">
            <a:off x="5900760" y="822600"/>
            <a:ext cx="309240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wikipedia</a:t>
            </a:r>
            <a:endParaRPr lang="fr-FR" sz="1100" b="0" strike="noStrike" spc="-1">
              <a:latin typeface="Arial"/>
            </a:endParaRPr>
          </a:p>
        </p:txBody>
      </p:sp>
      <p:sp>
        <p:nvSpPr>
          <p:cNvPr id="742" name="CustomShape 15"/>
          <p:cNvSpPr/>
          <p:nvPr/>
        </p:nvSpPr>
        <p:spPr>
          <a:xfrm rot="21183000">
            <a:off x="7310160" y="3951720"/>
            <a:ext cx="30207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medlineplus.gov</a:t>
            </a:r>
            <a:endParaRPr lang="fr-FR" sz="1100" b="0" strike="noStrike" spc="-1">
              <a:latin typeface="Arial"/>
            </a:endParaRPr>
          </a:p>
        </p:txBody>
      </p:sp>
      <p:sp>
        <p:nvSpPr>
          <p:cNvPr id="743" name="CustomShape 16"/>
          <p:cNvSpPr/>
          <p:nvPr/>
        </p:nvSpPr>
        <p:spPr>
          <a:xfrm>
            <a:off x="45000" y="1358280"/>
            <a:ext cx="2894760" cy="3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700" b="0" strike="noStrike" spc="-1">
                <a:solidFill>
                  <a:srgbClr val="404040"/>
                </a:solidFill>
                <a:latin typeface="Arial Black"/>
                <a:ea typeface="DejaVu Sans"/>
              </a:rPr>
              <a:t>« Grippe tropicale »</a:t>
            </a:r>
            <a:endParaRPr lang="fr-FR" sz="17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1"/>
          <p:cNvGrpSpPr/>
          <p:nvPr/>
        </p:nvGrpSpPr>
        <p:grpSpPr>
          <a:xfrm>
            <a:off x="0" y="-104760"/>
            <a:ext cx="10692360" cy="7666920"/>
            <a:chOff x="0" y="-104760"/>
            <a:chExt cx="10692360" cy="7666920"/>
          </a:xfrm>
        </p:grpSpPr>
        <p:sp>
          <p:nvSpPr>
            <p:cNvPr id="101"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2"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3"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4"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5" name="CustomShape 6"/>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ARTHROPODES</a:t>
            </a:r>
            <a:endParaRPr lang="fr-FR" sz="3600" b="0" strike="noStrike" spc="-1">
              <a:latin typeface="Arial"/>
            </a:endParaRPr>
          </a:p>
        </p:txBody>
      </p:sp>
      <p:grpSp>
        <p:nvGrpSpPr>
          <p:cNvPr id="106" name="Group 7"/>
          <p:cNvGrpSpPr/>
          <p:nvPr/>
        </p:nvGrpSpPr>
        <p:grpSpPr>
          <a:xfrm>
            <a:off x="2000880" y="874440"/>
            <a:ext cx="5209560" cy="1040760"/>
            <a:chOff x="2000880" y="874440"/>
            <a:chExt cx="5209560" cy="1040760"/>
          </a:xfrm>
        </p:grpSpPr>
        <p:sp>
          <p:nvSpPr>
            <p:cNvPr id="107" name="CustomShape 8"/>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8" name="CustomShape 9"/>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Selon le rôle pathogène</a:t>
              </a:r>
              <a:endParaRPr lang="fr-FR" sz="2200" b="0" strike="noStrike" spc="-1">
                <a:latin typeface="Arial"/>
              </a:endParaRPr>
            </a:p>
          </p:txBody>
        </p:sp>
      </p:grpSp>
      <p:sp>
        <p:nvSpPr>
          <p:cNvPr id="109" name="CustomShape 10"/>
          <p:cNvSpPr/>
          <p:nvPr/>
        </p:nvSpPr>
        <p:spPr>
          <a:xfrm>
            <a:off x="774720" y="2119320"/>
            <a:ext cx="9752760" cy="514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360">
              <a:lnSpc>
                <a:spcPct val="100000"/>
              </a:lnSpc>
              <a:spcBef>
                <a:spcPts val="1599"/>
              </a:spcBef>
              <a:buClr>
                <a:srgbClr val="C0504D"/>
              </a:buClr>
              <a:buFont typeface="Arial"/>
              <a:buChar char="•"/>
            </a:pPr>
            <a:r>
              <a:rPr lang="fr-FR" sz="2000" b="1" strike="noStrike" spc="-1">
                <a:solidFill>
                  <a:srgbClr val="C0504D"/>
                </a:solidFill>
                <a:latin typeface="Arial"/>
                <a:ea typeface="DejaVu Sans"/>
              </a:rPr>
              <a:t>Les arthropodes parasites : </a:t>
            </a:r>
            <a:r>
              <a:rPr lang="fr-FR" sz="2000" b="0" strike="noStrike" spc="-1">
                <a:solidFill>
                  <a:srgbClr val="404040"/>
                </a:solidFill>
                <a:latin typeface="Arial"/>
                <a:ea typeface="DejaVu Sans"/>
              </a:rPr>
              <a:t>parasitent, au moins à un stade, le corps de l’homme ou d’autres vertébrés (</a:t>
            </a:r>
            <a:r>
              <a:rPr lang="fr-FR" sz="2000" b="0" i="1" strike="noStrike" spc="-1">
                <a:solidFill>
                  <a:srgbClr val="404040"/>
                </a:solidFill>
                <a:latin typeface="Arial"/>
                <a:ea typeface="DejaVu Sans"/>
              </a:rPr>
              <a:t>exemple</a:t>
            </a:r>
            <a:r>
              <a:rPr lang="fr-FR" sz="2000" b="0" strike="noStrike" spc="-1">
                <a:solidFill>
                  <a:srgbClr val="404040"/>
                </a:solidFill>
                <a:latin typeface="Arial"/>
                <a:ea typeface="DejaVu Sans"/>
              </a:rPr>
              <a:t> : </a:t>
            </a:r>
            <a:r>
              <a:rPr lang="fr-FR" sz="2000" b="0" strike="noStrike" spc="-1">
                <a:solidFill>
                  <a:srgbClr val="E75E07"/>
                </a:solidFill>
                <a:latin typeface="Arial"/>
                <a:ea typeface="DejaVu Sans"/>
              </a:rPr>
              <a:t>gales</a:t>
            </a:r>
            <a:r>
              <a:rPr lang="fr-FR" sz="2000" b="0" strike="noStrike" spc="-1">
                <a:solidFill>
                  <a:srgbClr val="404040"/>
                </a:solidFill>
                <a:latin typeface="Arial"/>
                <a:ea typeface="DejaVu Sans"/>
              </a:rPr>
              <a:t>)</a:t>
            </a:r>
            <a:endParaRPr lang="fr-FR" sz="2000" b="0" strike="noStrike" spc="-1">
              <a:latin typeface="Arial"/>
            </a:endParaRPr>
          </a:p>
          <a:p>
            <a:pPr marL="343080" indent="-342360">
              <a:lnSpc>
                <a:spcPct val="100000"/>
              </a:lnSpc>
              <a:spcBef>
                <a:spcPts val="1599"/>
              </a:spcBef>
              <a:buClr>
                <a:srgbClr val="C0504D"/>
              </a:buClr>
              <a:buFont typeface="Arial"/>
              <a:buChar char="•"/>
            </a:pPr>
            <a:r>
              <a:rPr lang="fr-FR" sz="2000" b="1" strike="noStrike" spc="-1">
                <a:solidFill>
                  <a:srgbClr val="C0504D"/>
                </a:solidFill>
                <a:latin typeface="Arial"/>
                <a:ea typeface="DejaVu Sans"/>
              </a:rPr>
              <a:t>Arthropodes hôtes</a:t>
            </a:r>
            <a:r>
              <a:rPr lang="fr-FR" sz="2000" b="0" strike="noStrike" spc="-1">
                <a:solidFill>
                  <a:srgbClr val="404040"/>
                </a:solidFill>
                <a:latin typeface="Arial"/>
                <a:ea typeface="DejaVu Sans"/>
              </a:rPr>
              <a:t> intermédiaires dans un cycle parasitaire</a:t>
            </a:r>
            <a:endParaRPr lang="fr-FR" sz="2000" b="0" strike="noStrike" spc="-1">
              <a:latin typeface="Arial"/>
            </a:endParaRPr>
          </a:p>
          <a:p>
            <a:pPr marL="343080" indent="-342360">
              <a:lnSpc>
                <a:spcPct val="100000"/>
              </a:lnSpc>
              <a:spcBef>
                <a:spcPts val="1599"/>
              </a:spcBef>
              <a:buClr>
                <a:srgbClr val="C0504D"/>
              </a:buClr>
              <a:buFont typeface="Arial"/>
              <a:buChar char="•"/>
            </a:pPr>
            <a:r>
              <a:rPr lang="fr-FR" sz="2000" b="1" strike="noStrike" spc="-1">
                <a:solidFill>
                  <a:srgbClr val="C0504D"/>
                </a:solidFill>
                <a:latin typeface="Arial"/>
                <a:ea typeface="DejaVu Sans"/>
              </a:rPr>
              <a:t>Arthropodes venimeux : </a:t>
            </a:r>
            <a:endParaRPr lang="fr-FR" sz="2000" b="0" strike="noStrike" spc="-1">
              <a:latin typeface="Arial"/>
            </a:endParaRPr>
          </a:p>
          <a:p>
            <a:pPr marL="720000" indent="-342360">
              <a:lnSpc>
                <a:spcPct val="100000"/>
              </a:lnSpc>
              <a:spcBef>
                <a:spcPts val="1100"/>
              </a:spcBef>
              <a:buClr>
                <a:srgbClr val="404040"/>
              </a:buClr>
              <a:buFont typeface="Wingdings" charset="2"/>
              <a:buChar char=""/>
            </a:pPr>
            <a:r>
              <a:rPr lang="fr-FR" sz="2000" b="0" strike="noStrike" spc="-1">
                <a:solidFill>
                  <a:srgbClr val="404040"/>
                </a:solidFill>
                <a:latin typeface="Arial"/>
                <a:ea typeface="DejaVu Sans"/>
              </a:rPr>
              <a:t>soit par </a:t>
            </a:r>
            <a:r>
              <a:rPr lang="fr-FR" sz="2000" b="1" strike="noStrike" spc="-1">
                <a:solidFill>
                  <a:srgbClr val="404040"/>
                </a:solidFill>
                <a:latin typeface="Arial"/>
                <a:ea typeface="DejaVu Sans"/>
              </a:rPr>
              <a:t>piqûre</a:t>
            </a:r>
            <a:r>
              <a:rPr lang="fr-FR" sz="2000" b="0" strike="noStrike" spc="-1">
                <a:solidFill>
                  <a:srgbClr val="404040"/>
                </a:solidFill>
                <a:latin typeface="Arial"/>
                <a:ea typeface="DejaVu Sans"/>
              </a:rPr>
              <a:t> (injection de venin : </a:t>
            </a:r>
            <a:r>
              <a:rPr lang="fr-FR" sz="2000" b="0" strike="noStrike" spc="-1">
                <a:solidFill>
                  <a:srgbClr val="E75E07"/>
                </a:solidFill>
                <a:latin typeface="Arial"/>
                <a:ea typeface="DejaVu Sans"/>
              </a:rPr>
              <a:t>scorpions, guêpes</a:t>
            </a:r>
            <a:r>
              <a:rPr lang="fr-FR" sz="2000" b="0" strike="noStrike" spc="-1">
                <a:solidFill>
                  <a:srgbClr val="404040"/>
                </a:solidFill>
                <a:latin typeface="Arial"/>
                <a:ea typeface="DejaVu Sans"/>
              </a:rPr>
              <a:t>…)</a:t>
            </a:r>
            <a:endParaRPr lang="fr-FR" sz="2000" b="0" strike="noStrike" spc="-1">
              <a:latin typeface="Arial"/>
            </a:endParaRPr>
          </a:p>
          <a:p>
            <a:pPr marL="720000" indent="-342360">
              <a:lnSpc>
                <a:spcPct val="100000"/>
              </a:lnSpc>
              <a:spcBef>
                <a:spcPts val="1100"/>
              </a:spcBef>
              <a:buClr>
                <a:srgbClr val="404040"/>
              </a:buClr>
              <a:buFont typeface="Wingdings" charset="2"/>
              <a:buChar char=""/>
            </a:pPr>
            <a:r>
              <a:rPr lang="fr-FR" sz="2000" b="0" strike="noStrike" spc="-1">
                <a:solidFill>
                  <a:srgbClr val="404040"/>
                </a:solidFill>
                <a:latin typeface="Arial"/>
                <a:ea typeface="DejaVu Sans"/>
              </a:rPr>
              <a:t>Soit par </a:t>
            </a:r>
            <a:r>
              <a:rPr lang="fr-FR" sz="2000" b="1" strike="noStrike" spc="-1">
                <a:solidFill>
                  <a:srgbClr val="404040"/>
                </a:solidFill>
                <a:latin typeface="Arial"/>
                <a:ea typeface="DejaVu Sans"/>
              </a:rPr>
              <a:t>morsure</a:t>
            </a:r>
            <a:r>
              <a:rPr lang="fr-FR" sz="2000" b="0" strike="noStrike" spc="-1">
                <a:solidFill>
                  <a:srgbClr val="404040"/>
                </a:solidFill>
                <a:latin typeface="Arial"/>
                <a:ea typeface="DejaVu Sans"/>
              </a:rPr>
              <a:t> (injection de salive : </a:t>
            </a:r>
            <a:r>
              <a:rPr lang="fr-FR" sz="2000" b="0" strike="noStrike" spc="-1">
                <a:solidFill>
                  <a:srgbClr val="E75E07"/>
                </a:solidFill>
                <a:latin typeface="Arial"/>
                <a:ea typeface="DejaVu Sans"/>
              </a:rPr>
              <a:t>araignées, scolopendres, punaises</a:t>
            </a:r>
            <a:r>
              <a:rPr lang="fr-FR" sz="2000" b="0" strike="noStrike" spc="-1">
                <a:solidFill>
                  <a:srgbClr val="404040"/>
                </a:solidFill>
                <a:latin typeface="Arial"/>
                <a:ea typeface="DejaVu Sans"/>
              </a:rPr>
              <a:t>…)</a:t>
            </a:r>
            <a:endParaRPr lang="fr-FR" sz="2000" b="0" strike="noStrike" spc="-1">
              <a:latin typeface="Arial"/>
            </a:endParaRPr>
          </a:p>
          <a:p>
            <a:pPr marL="504000" indent="-503280">
              <a:lnSpc>
                <a:spcPct val="100000"/>
              </a:lnSpc>
              <a:spcBef>
                <a:spcPts val="1599"/>
              </a:spcBef>
              <a:buClr>
                <a:srgbClr val="C0504D"/>
              </a:buClr>
              <a:buFont typeface="Arial"/>
              <a:buChar char="•"/>
            </a:pPr>
            <a:r>
              <a:rPr lang="fr-FR" sz="2000" b="1" strike="noStrike" spc="-1">
                <a:solidFill>
                  <a:srgbClr val="C0504D"/>
                </a:solidFill>
                <a:latin typeface="Arial"/>
                <a:ea typeface="DejaVu Sans"/>
              </a:rPr>
              <a:t>Arthropodes urticants, vésicants, allergisants : </a:t>
            </a:r>
            <a:r>
              <a:rPr lang="fr-FR" sz="2000" b="0" strike="noStrike" spc="-1">
                <a:solidFill>
                  <a:srgbClr val="404040"/>
                </a:solidFill>
                <a:latin typeface="Arial"/>
                <a:ea typeface="DejaVu Sans"/>
              </a:rPr>
              <a:t>le contact avec certains insectes peut entraîner des démangeaisons, des éruptions cutanées (urticaire), des réactions œdémateuses, des conjonctivites… </a:t>
            </a:r>
            <a:br/>
            <a:r>
              <a:rPr lang="fr-FR" sz="2000" b="0" strike="noStrike" spc="-1">
                <a:solidFill>
                  <a:srgbClr val="404040"/>
                </a:solidFill>
                <a:latin typeface="Arial"/>
                <a:ea typeface="DejaVu Sans"/>
              </a:rPr>
              <a:t>(</a:t>
            </a:r>
            <a:r>
              <a:rPr lang="fr-FR" sz="2000" b="0" strike="noStrike" spc="-1">
                <a:solidFill>
                  <a:srgbClr val="E75E07"/>
                </a:solidFill>
                <a:latin typeface="Arial"/>
                <a:ea typeface="DejaVu Sans"/>
              </a:rPr>
              <a:t>chenilles processionnaires</a:t>
            </a:r>
            <a:r>
              <a:rPr lang="fr-FR" sz="2000" b="0" strike="noStrike" spc="-1">
                <a:solidFill>
                  <a:srgbClr val="404040"/>
                </a:solidFill>
                <a:latin typeface="Arial"/>
                <a:ea typeface="DejaVu Sans"/>
              </a:rPr>
              <a:t>)</a:t>
            </a:r>
            <a:endParaRPr lang="fr-FR" sz="2000" b="0" strike="noStrike" spc="-1">
              <a:latin typeface="Arial"/>
            </a:endParaRPr>
          </a:p>
          <a:p>
            <a:pPr marL="504000" indent="-503280">
              <a:lnSpc>
                <a:spcPct val="100000"/>
              </a:lnSpc>
              <a:spcBef>
                <a:spcPts val="1599"/>
              </a:spcBef>
              <a:buClr>
                <a:srgbClr val="C0504D"/>
              </a:buClr>
              <a:buFont typeface="Arial"/>
              <a:buChar char="•"/>
            </a:pPr>
            <a:r>
              <a:rPr lang="fr-FR" sz="2000" b="1" strike="noStrike" spc="-1">
                <a:solidFill>
                  <a:srgbClr val="C0504D"/>
                </a:solidFill>
                <a:latin typeface="Arial"/>
                <a:ea typeface="DejaVu Sans"/>
              </a:rPr>
              <a:t>Arthropodes transporteurs : </a:t>
            </a:r>
            <a:r>
              <a:rPr lang="fr-FR" sz="2000" b="0" strike="noStrike" spc="-1">
                <a:solidFill>
                  <a:srgbClr val="404040"/>
                </a:solidFill>
                <a:latin typeface="Arial"/>
                <a:ea typeface="DejaVu Sans"/>
              </a:rPr>
              <a:t>transmission mécanique du pathogène - l’arthropode véhicule divers agents pathogènes et permet ainsi leur dissémination</a:t>
            </a:r>
            <a:endParaRPr lang="fr-FR" sz="2000" b="0" strike="noStrike" spc="-1">
              <a:latin typeface="Arial"/>
            </a:endParaRPr>
          </a:p>
        </p:txBody>
      </p:sp>
      <p:sp>
        <p:nvSpPr>
          <p:cNvPr id="20" name="Oval Callout 48">
            <a:extLst>
              <a:ext uri="{FF2B5EF4-FFF2-40B4-BE49-F238E27FC236}">
                <a16:creationId xmlns:a16="http://schemas.microsoft.com/office/drawing/2014/main" id="{FCAC2576-CC6B-4079-90A2-F417562E69CB}"/>
              </a:ext>
            </a:extLst>
          </p:cNvPr>
          <p:cNvSpPr/>
          <p:nvPr/>
        </p:nvSpPr>
        <p:spPr>
          <a:xfrm>
            <a:off x="9240772" y="3408298"/>
            <a:ext cx="982727" cy="982727"/>
          </a:xfrm>
          <a:prstGeom prst="wedgeEllipseCallout">
            <a:avLst>
              <a:gd name="adj1" fmla="val -53397"/>
              <a:gd name="adj2" fmla="val 49474"/>
            </a:avLst>
          </a:prstGeom>
          <a:solidFill>
            <a:schemeClr val="bg1"/>
          </a:solidFill>
          <a:ln>
            <a:solidFill>
              <a:srgbClr val="C00000"/>
            </a:solid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20">
            <a:extLst>
              <a:ext uri="{FF2B5EF4-FFF2-40B4-BE49-F238E27FC236}">
                <a16:creationId xmlns:a16="http://schemas.microsoft.com/office/drawing/2014/main" id="{4AB620C3-3A42-4FF7-A24A-D04AE5038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1901" y="3546449"/>
            <a:ext cx="864117" cy="648087"/>
          </a:xfrm>
          <a:prstGeom prst="ellipse">
            <a:avLst/>
          </a:prstGeom>
        </p:spPr>
      </p:pic>
      <p:grpSp>
        <p:nvGrpSpPr>
          <p:cNvPr id="22" name="Group 21">
            <a:extLst>
              <a:ext uri="{FF2B5EF4-FFF2-40B4-BE49-F238E27FC236}">
                <a16:creationId xmlns:a16="http://schemas.microsoft.com/office/drawing/2014/main" id="{4B1621C4-6091-4A50-8F48-3E5A87910B00}"/>
              </a:ext>
            </a:extLst>
          </p:cNvPr>
          <p:cNvGrpSpPr/>
          <p:nvPr/>
        </p:nvGrpSpPr>
        <p:grpSpPr>
          <a:xfrm>
            <a:off x="7653685" y="839038"/>
            <a:ext cx="1312516" cy="1312516"/>
            <a:chOff x="7615584" y="1313354"/>
            <a:chExt cx="838200" cy="838200"/>
          </a:xfrm>
        </p:grpSpPr>
        <p:sp>
          <p:nvSpPr>
            <p:cNvPr id="23" name="Oval Callout 56">
              <a:extLst>
                <a:ext uri="{FF2B5EF4-FFF2-40B4-BE49-F238E27FC236}">
                  <a16:creationId xmlns:a16="http://schemas.microsoft.com/office/drawing/2014/main" id="{998580FA-18FE-449B-BA60-FA5F055779E6}"/>
                </a:ext>
              </a:extLst>
            </p:cNvPr>
            <p:cNvSpPr/>
            <p:nvPr/>
          </p:nvSpPr>
          <p:spPr>
            <a:xfrm>
              <a:off x="7615584" y="1313354"/>
              <a:ext cx="838200" cy="838200"/>
            </a:xfrm>
            <a:prstGeom prst="wedgeEllipseCallout">
              <a:avLst>
                <a:gd name="adj1" fmla="val -53397"/>
                <a:gd name="adj2" fmla="val 49474"/>
              </a:avLst>
            </a:prstGeom>
            <a:solidFill>
              <a:schemeClr val="bg1"/>
            </a:solidFill>
            <a:ln>
              <a:solidFill>
                <a:srgbClr val="C00000"/>
              </a:solid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23">
              <a:extLst>
                <a:ext uri="{FF2B5EF4-FFF2-40B4-BE49-F238E27FC236}">
                  <a16:creationId xmlns:a16="http://schemas.microsoft.com/office/drawing/2014/main" id="{8DE25407-F1D4-4853-9C2C-BCB6182AA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1552" y="1404149"/>
              <a:ext cx="566263" cy="691789"/>
            </a:xfrm>
            <a:prstGeom prst="ellipse">
              <a:avLst/>
            </a:prstGeom>
          </p:spPr>
        </p:pic>
      </p:grpSp>
      <p:grpSp>
        <p:nvGrpSpPr>
          <p:cNvPr id="25" name="Group 24">
            <a:extLst>
              <a:ext uri="{FF2B5EF4-FFF2-40B4-BE49-F238E27FC236}">
                <a16:creationId xmlns:a16="http://schemas.microsoft.com/office/drawing/2014/main" id="{DBB600F3-4172-4E5E-BE8A-C0B258C17C74}"/>
              </a:ext>
            </a:extLst>
          </p:cNvPr>
          <p:cNvGrpSpPr/>
          <p:nvPr/>
        </p:nvGrpSpPr>
        <p:grpSpPr>
          <a:xfrm>
            <a:off x="8089097" y="2984032"/>
            <a:ext cx="1058503" cy="1058503"/>
            <a:chOff x="8002427" y="3004316"/>
            <a:chExt cx="1058503" cy="1058503"/>
          </a:xfrm>
        </p:grpSpPr>
        <p:sp>
          <p:nvSpPr>
            <p:cNvPr id="26" name="Oval Callout 59">
              <a:extLst>
                <a:ext uri="{FF2B5EF4-FFF2-40B4-BE49-F238E27FC236}">
                  <a16:creationId xmlns:a16="http://schemas.microsoft.com/office/drawing/2014/main" id="{87FEF369-20A2-416F-AF31-0EB52087F04F}"/>
                </a:ext>
              </a:extLst>
            </p:cNvPr>
            <p:cNvSpPr/>
            <p:nvPr/>
          </p:nvSpPr>
          <p:spPr>
            <a:xfrm>
              <a:off x="8002427" y="3004316"/>
              <a:ext cx="1058503" cy="1058503"/>
            </a:xfrm>
            <a:prstGeom prst="wedgeEllipseCallout">
              <a:avLst>
                <a:gd name="adj1" fmla="val -53397"/>
                <a:gd name="adj2" fmla="val 49474"/>
              </a:avLst>
            </a:prstGeom>
            <a:solidFill>
              <a:schemeClr val="bg1"/>
            </a:solidFill>
            <a:ln>
              <a:solidFill>
                <a:srgbClr val="C00000"/>
              </a:solidFill>
            </a:ln>
            <a:effectLst>
              <a:outerShdw blurRad="50800" dist="50800" dir="15720000"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26">
              <a:extLst>
                <a:ext uri="{FF2B5EF4-FFF2-40B4-BE49-F238E27FC236}">
                  <a16:creationId xmlns:a16="http://schemas.microsoft.com/office/drawing/2014/main" id="{BFFCC8A2-EB7E-437D-9B1E-7F92A2EB0B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7" r="9666"/>
            <a:stretch/>
          </p:blipFill>
          <p:spPr>
            <a:xfrm>
              <a:off x="8070594" y="3153907"/>
              <a:ext cx="914400" cy="738920"/>
            </a:xfrm>
            <a:prstGeom prst="ellipse">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4" name="Group 1"/>
          <p:cNvGrpSpPr/>
          <p:nvPr/>
        </p:nvGrpSpPr>
        <p:grpSpPr>
          <a:xfrm>
            <a:off x="0" y="0"/>
            <a:ext cx="10693400" cy="7562160"/>
            <a:chOff x="0" y="0"/>
            <a:chExt cx="10693400" cy="7562160"/>
          </a:xfrm>
        </p:grpSpPr>
        <p:sp>
          <p:nvSpPr>
            <p:cNvPr id="745" name="CustomShape 2"/>
            <p:cNvSpPr/>
            <p:nvPr/>
          </p:nvSpPr>
          <p:spPr>
            <a:xfrm>
              <a:off x="0" y="0"/>
              <a:ext cx="1408320" cy="756216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46" name="CustomShape 3"/>
            <p:cNvSpPr/>
            <p:nvPr/>
          </p:nvSpPr>
          <p:spPr>
            <a:xfrm>
              <a:off x="1414080" y="720"/>
              <a:ext cx="9279320" cy="756144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grpSp>
        <p:nvGrpSpPr>
          <p:cNvPr id="747" name="Group 4"/>
          <p:cNvGrpSpPr/>
          <p:nvPr/>
        </p:nvGrpSpPr>
        <p:grpSpPr>
          <a:xfrm>
            <a:off x="1433160" y="1454760"/>
            <a:ext cx="7826040" cy="4583880"/>
            <a:chOff x="1433160" y="1454760"/>
            <a:chExt cx="7826040" cy="4583880"/>
          </a:xfrm>
        </p:grpSpPr>
        <p:sp>
          <p:nvSpPr>
            <p:cNvPr id="748" name="CustomShape 5"/>
            <p:cNvSpPr/>
            <p:nvPr/>
          </p:nvSpPr>
          <p:spPr>
            <a:xfrm rot="21231000">
              <a:off x="1574640" y="1850040"/>
              <a:ext cx="7543080" cy="30474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49" name="CustomShape 6"/>
            <p:cNvSpPr/>
            <p:nvPr/>
          </p:nvSpPr>
          <p:spPr>
            <a:xfrm>
              <a:off x="2286000" y="4591440"/>
              <a:ext cx="1447200" cy="144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750" name="CustomShape 7"/>
          <p:cNvSpPr/>
          <p:nvPr/>
        </p:nvSpPr>
        <p:spPr>
          <a:xfrm>
            <a:off x="1795320" y="2592360"/>
            <a:ext cx="7102080" cy="149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400" b="0" strike="noStrike" spc="-1">
                <a:solidFill>
                  <a:srgbClr val="404040"/>
                </a:solidFill>
                <a:latin typeface="Androgyne"/>
                <a:ea typeface="DejaVu Sans"/>
              </a:rPr>
              <a:t>Le </a:t>
            </a:r>
            <a:endParaRPr lang="fr-FR" sz="4400" b="0" strike="noStrike" spc="-1">
              <a:latin typeface="Arial"/>
            </a:endParaRPr>
          </a:p>
          <a:p>
            <a:pPr algn="ctr">
              <a:lnSpc>
                <a:spcPct val="100000"/>
              </a:lnSpc>
            </a:pPr>
            <a:r>
              <a:rPr lang="fr-FR" sz="4800" b="0" strike="noStrike" cap="all" spc="-1">
                <a:solidFill>
                  <a:srgbClr val="C00000"/>
                </a:solidFill>
                <a:latin typeface="Arial Black"/>
                <a:ea typeface="DejaVu Sans"/>
              </a:rPr>
              <a:t>ZIKA</a:t>
            </a:r>
            <a:endParaRPr lang="fr-FR" sz="4800" b="0" strike="noStrike" spc="-1">
              <a:latin typeface="Arial"/>
            </a:endParaRPr>
          </a:p>
        </p:txBody>
      </p:sp>
      <p:grpSp>
        <p:nvGrpSpPr>
          <p:cNvPr id="751" name="Group 8"/>
          <p:cNvGrpSpPr/>
          <p:nvPr/>
        </p:nvGrpSpPr>
        <p:grpSpPr>
          <a:xfrm>
            <a:off x="443520" y="1817280"/>
            <a:ext cx="4209840" cy="915480"/>
            <a:chOff x="443520" y="1817280"/>
            <a:chExt cx="4209840" cy="915480"/>
          </a:xfrm>
        </p:grpSpPr>
        <p:sp>
          <p:nvSpPr>
            <p:cNvPr id="752" name="CustomShape 9"/>
            <p:cNvSpPr/>
            <p:nvPr/>
          </p:nvSpPr>
          <p:spPr>
            <a:xfrm rot="21236400">
              <a:off x="804960" y="1999440"/>
              <a:ext cx="3486600" cy="550800"/>
            </a:xfrm>
            <a:prstGeom prst="roundRect">
              <a:avLst>
                <a:gd name="adj" fmla="val 16667"/>
              </a:avLst>
            </a:prstGeom>
            <a:solidFill>
              <a:srgbClr val="C00000"/>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53" name="CustomShape 10"/>
            <p:cNvSpPr/>
            <p:nvPr/>
          </p:nvSpPr>
          <p:spPr>
            <a:xfrm rot="21203400">
              <a:off x="452160" y="2074680"/>
              <a:ext cx="419220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spc="-1">
                  <a:solidFill>
                    <a:srgbClr val="FFFFFF"/>
                  </a:solidFill>
                  <a:latin typeface="Androgyne"/>
                  <a:ea typeface="DejaVu Sans"/>
                </a:rPr>
                <a:t>Les maladies vectorielles</a:t>
              </a:r>
              <a:endParaRPr lang="fr-FR" sz="2000" b="0" strike="noStrike" spc="-1">
                <a:latin typeface="Arial"/>
              </a:endParaRPr>
            </a:p>
          </p:txBody>
        </p:sp>
      </p:grpSp>
      <p:sp>
        <p:nvSpPr>
          <p:cNvPr id="754" name="CustomShape 11"/>
          <p:cNvSpPr/>
          <p:nvPr/>
        </p:nvSpPr>
        <p:spPr>
          <a:xfrm>
            <a:off x="2041560" y="4681440"/>
            <a:ext cx="1568880" cy="156744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755" name="CustomShape 12"/>
          <p:cNvSpPr/>
          <p:nvPr/>
        </p:nvSpPr>
        <p:spPr>
          <a:xfrm>
            <a:off x="2700360" y="4919760"/>
            <a:ext cx="6426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800" b="0" strike="noStrike" cap="all" spc="-1">
                <a:solidFill>
                  <a:srgbClr val="F79646"/>
                </a:solidFill>
                <a:latin typeface="BD Cartoon Shout"/>
                <a:ea typeface="DejaVu Sans"/>
              </a:rPr>
              <a:t>?</a:t>
            </a:r>
            <a:endParaRPr lang="fr-FR" sz="4800" b="0" strike="noStrike" spc="-1">
              <a:latin typeface="Arial"/>
            </a:endParaRPr>
          </a:p>
        </p:txBody>
      </p:sp>
      <p:pic>
        <p:nvPicPr>
          <p:cNvPr id="16" name="Picture 15">
            <a:extLst>
              <a:ext uri="{FF2B5EF4-FFF2-40B4-BE49-F238E27FC236}">
                <a16:creationId xmlns:a16="http://schemas.microsoft.com/office/drawing/2014/main" id="{3B196D0F-B027-4B60-8DA3-8AF554EBB8FA}"/>
              </a:ext>
            </a:extLst>
          </p:cNvPr>
          <p:cNvPicPr>
            <a:picLocks noChangeAspect="1"/>
          </p:cNvPicPr>
          <p:nvPr/>
        </p:nvPicPr>
        <p:blipFill rotWithShape="1">
          <a:blip r:embed="rId3">
            <a:extLst>
              <a:ext uri="{28A0092B-C50C-407E-A947-70E740481C1C}">
                <a14:useLocalDpi xmlns:a14="http://schemas.microsoft.com/office/drawing/2010/main" val="0"/>
              </a:ext>
            </a:extLst>
          </a:blip>
          <a:srcRect l="9974" r="28662" b="7071"/>
          <a:stretch/>
        </p:blipFill>
        <p:spPr>
          <a:xfrm>
            <a:off x="6178036" y="1337804"/>
            <a:ext cx="2607723" cy="2632763"/>
          </a:xfrm>
          <a:prstGeom prst="ellipse">
            <a:avLst/>
          </a:prstGeom>
        </p:spPr>
      </p:pic>
      <p:pic>
        <p:nvPicPr>
          <p:cNvPr id="17" name="Picture 16">
            <a:extLst>
              <a:ext uri="{FF2B5EF4-FFF2-40B4-BE49-F238E27FC236}">
                <a16:creationId xmlns:a16="http://schemas.microsoft.com/office/drawing/2014/main" id="{42A37377-00CE-4CE1-8898-7EB7C4BE5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8785">
            <a:off x="7299853" y="519700"/>
            <a:ext cx="2799418" cy="2630326"/>
          </a:xfrm>
          <a:prstGeom prst="rect">
            <a:avLst/>
          </a:prstGeom>
          <a:effectLst>
            <a:outerShdw dist="50800" dir="5400000" algn="ctr" rotWithShape="0">
              <a:schemeClr val="tx1">
                <a:lumMod val="75000"/>
                <a:lumOff val="25000"/>
                <a:alpha val="21000"/>
              </a:scheme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8" name="Group 1"/>
          <p:cNvGrpSpPr/>
          <p:nvPr/>
        </p:nvGrpSpPr>
        <p:grpSpPr>
          <a:xfrm>
            <a:off x="0" y="-104760"/>
            <a:ext cx="10692720" cy="7666920"/>
            <a:chOff x="0" y="-104760"/>
            <a:chExt cx="10692720" cy="7666920"/>
          </a:xfrm>
        </p:grpSpPr>
        <p:sp>
          <p:nvSpPr>
            <p:cNvPr id="759"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60"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761"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62" name="CustomShape 5"/>
          <p:cNvSpPr/>
          <p:nvPr/>
        </p:nvSpPr>
        <p:spPr>
          <a:xfrm>
            <a:off x="393840" y="2392920"/>
            <a:ext cx="5986440" cy="4434840"/>
          </a:xfrm>
          <a:prstGeom prst="roundRect">
            <a:avLst>
              <a:gd name="adj" fmla="val 16667"/>
            </a:avLst>
          </a:prstGeom>
          <a:solidFill>
            <a:schemeClr val="bg1">
              <a:alpha val="5000"/>
            </a:schemeClr>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63"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64" name="CustomShape 7"/>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a:t>
            </a:r>
            <a:endParaRPr lang="fr-FR" sz="3600" b="0" strike="noStrike" spc="-1">
              <a:latin typeface="Arial"/>
            </a:endParaRPr>
          </a:p>
          <a:p>
            <a:pPr>
              <a:lnSpc>
                <a:spcPct val="100000"/>
              </a:lnSpc>
            </a:pPr>
            <a:r>
              <a:rPr lang="fr-FR" sz="3600" b="0" strike="noStrike" cap="all" spc="-1">
                <a:solidFill>
                  <a:srgbClr val="C0504D"/>
                </a:solidFill>
                <a:latin typeface="Arial Black"/>
                <a:ea typeface="DejaVu Sans"/>
              </a:rPr>
              <a:t>ZIKA</a:t>
            </a:r>
            <a:endParaRPr lang="fr-FR" sz="3600" b="0" strike="noStrike" spc="-1">
              <a:latin typeface="Arial"/>
            </a:endParaRPr>
          </a:p>
        </p:txBody>
      </p:sp>
      <p:sp>
        <p:nvSpPr>
          <p:cNvPr id="765" name="CustomShape 8"/>
          <p:cNvSpPr/>
          <p:nvPr/>
        </p:nvSpPr>
        <p:spPr>
          <a:xfrm>
            <a:off x="3162600" y="3464280"/>
            <a:ext cx="10677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Capside</a:t>
            </a:r>
            <a:endParaRPr lang="fr-FR" sz="1400" b="0" strike="noStrike" spc="-1">
              <a:latin typeface="Arial"/>
            </a:endParaRPr>
          </a:p>
        </p:txBody>
      </p:sp>
      <p:sp>
        <p:nvSpPr>
          <p:cNvPr id="766" name="CustomShape 9"/>
          <p:cNvSpPr/>
          <p:nvPr/>
        </p:nvSpPr>
        <p:spPr>
          <a:xfrm>
            <a:off x="762480" y="2909160"/>
            <a:ext cx="12092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Enveloppe</a:t>
            </a:r>
            <a:endParaRPr lang="fr-FR" sz="1400" b="0" strike="noStrike" spc="-1">
              <a:latin typeface="Arial"/>
            </a:endParaRPr>
          </a:p>
        </p:txBody>
      </p:sp>
      <p:sp>
        <p:nvSpPr>
          <p:cNvPr id="767" name="CustomShape 10"/>
          <p:cNvSpPr/>
          <p:nvPr/>
        </p:nvSpPr>
        <p:spPr>
          <a:xfrm>
            <a:off x="393840" y="6307560"/>
            <a:ext cx="59864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404040"/>
                </a:solidFill>
                <a:latin typeface="Arial"/>
                <a:ea typeface="DejaVu Sans"/>
              </a:rPr>
              <a:t>Virus Zika</a:t>
            </a:r>
            <a:endParaRPr lang="fr-FR" sz="1800" b="0" strike="noStrike" spc="-1">
              <a:latin typeface="Arial"/>
            </a:endParaRPr>
          </a:p>
        </p:txBody>
      </p:sp>
      <p:grpSp>
        <p:nvGrpSpPr>
          <p:cNvPr id="768" name="Group 11"/>
          <p:cNvGrpSpPr/>
          <p:nvPr/>
        </p:nvGrpSpPr>
        <p:grpSpPr>
          <a:xfrm>
            <a:off x="1819080" y="2041200"/>
            <a:ext cx="2993400" cy="695520"/>
            <a:chOff x="1819080" y="2041200"/>
            <a:chExt cx="2993400" cy="695520"/>
          </a:xfrm>
        </p:grpSpPr>
        <p:sp>
          <p:nvSpPr>
            <p:cNvPr id="769" name="CustomShape 12"/>
            <p:cNvSpPr/>
            <p:nvPr/>
          </p:nvSpPr>
          <p:spPr>
            <a:xfrm>
              <a:off x="1819080" y="2092680"/>
              <a:ext cx="2993400" cy="644040"/>
            </a:xfrm>
            <a:prstGeom prst="roundRect">
              <a:avLst>
                <a:gd name="adj" fmla="val 16667"/>
              </a:avLst>
            </a:prstGeom>
            <a:solidFill>
              <a:schemeClr val="accent2">
                <a:lumMod val="50000"/>
              </a:schemeClr>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770" name="CustomShape 13"/>
            <p:cNvSpPr/>
            <p:nvPr/>
          </p:nvSpPr>
          <p:spPr>
            <a:xfrm>
              <a:off x="1819080" y="2041200"/>
              <a:ext cx="2993400" cy="644040"/>
            </a:xfrm>
            <a:prstGeom prst="roundRect">
              <a:avLst>
                <a:gd name="adj" fmla="val 16667"/>
              </a:avLst>
            </a:prstGeom>
            <a:solidFill>
              <a:srgbClr val="C00000"/>
            </a:solidFill>
            <a:ln w="12600">
              <a:solidFill>
                <a:schemeClr val="accent2"/>
              </a:solidFill>
              <a:miter/>
            </a:ln>
          </p:spPr>
          <p:style>
            <a:lnRef idx="0">
              <a:scrgbClr r="0" g="0" b="0"/>
            </a:lnRef>
            <a:fillRef idx="0">
              <a:scrgbClr r="0" g="0" b="0"/>
            </a:fillRef>
            <a:effectRef idx="0">
              <a:scrgbClr r="0" g="0" b="0"/>
            </a:effectRef>
            <a:fontRef idx="minor"/>
          </p:style>
          <p:txBody>
            <a:bodyPr/>
            <a:lstStyle/>
            <a:p>
              <a:endParaRPr lang="en-US"/>
            </a:p>
          </p:txBody>
        </p:sp>
      </p:grpSp>
      <p:sp>
        <p:nvSpPr>
          <p:cNvPr id="771" name="CustomShape 14"/>
          <p:cNvSpPr/>
          <p:nvPr/>
        </p:nvSpPr>
        <p:spPr>
          <a:xfrm>
            <a:off x="1833120" y="2153160"/>
            <a:ext cx="29934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FFFFFF"/>
                </a:solidFill>
                <a:latin typeface="Arial"/>
                <a:ea typeface="DejaVu Sans"/>
              </a:rPr>
              <a:t>Flaviridae, Flavovirus</a:t>
            </a:r>
            <a:endParaRPr lang="fr-FR" sz="1800" b="0" strike="noStrike" spc="-1">
              <a:latin typeface="Arial"/>
            </a:endParaRPr>
          </a:p>
        </p:txBody>
      </p:sp>
      <p:graphicFrame>
        <p:nvGraphicFramePr>
          <p:cNvPr id="772" name="Table 15"/>
          <p:cNvGraphicFramePr/>
          <p:nvPr/>
        </p:nvGraphicFramePr>
        <p:xfrm>
          <a:off x="6697080" y="2149560"/>
          <a:ext cx="3361680" cy="5183640"/>
        </p:xfrm>
        <a:graphic>
          <a:graphicData uri="http://schemas.openxmlformats.org/drawingml/2006/table">
            <a:tbl>
              <a:tblPr/>
              <a:tblGrid>
                <a:gridCol w="2295000">
                  <a:extLst>
                    <a:ext uri="{9D8B030D-6E8A-4147-A177-3AD203B41FA5}">
                      <a16:colId xmlns:a16="http://schemas.microsoft.com/office/drawing/2014/main" val="20000"/>
                    </a:ext>
                  </a:extLst>
                </a:gridCol>
                <a:gridCol w="1066680">
                  <a:extLst>
                    <a:ext uri="{9D8B030D-6E8A-4147-A177-3AD203B41FA5}">
                      <a16:colId xmlns:a16="http://schemas.microsoft.com/office/drawing/2014/main" val="20001"/>
                    </a:ext>
                  </a:extLst>
                </a:gridCol>
              </a:tblGrid>
              <a:tr h="560160">
                <a:tc>
                  <a:txBody>
                    <a:bodyPr/>
                    <a:lstStyle/>
                    <a:p>
                      <a:pPr algn="ctr">
                        <a:lnSpc>
                          <a:spcPct val="100000"/>
                        </a:lnSpc>
                      </a:pPr>
                      <a:r>
                        <a:rPr lang="fr-FR" sz="1400" b="1" strike="noStrike" spc="-1">
                          <a:solidFill>
                            <a:srgbClr val="FFFFFF"/>
                          </a:solidFill>
                          <a:latin typeface="Open Sans Light"/>
                        </a:rPr>
                        <a:t>Signes cliniques</a:t>
                      </a:r>
                      <a:endParaRPr lang="fr-FR" sz="1400" b="0" strike="noStrike" spc="-1">
                        <a:latin typeface="Arial"/>
                      </a:endParaRPr>
                    </a:p>
                  </a:txBody>
                  <a:tcPr marL="68400" marR="6840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lstStyle/>
                    <a:p>
                      <a:pPr algn="ctr">
                        <a:lnSpc>
                          <a:spcPct val="100000"/>
                        </a:lnSpc>
                      </a:pPr>
                      <a:r>
                        <a:rPr lang="fr-FR" sz="1400" b="1" strike="noStrike" spc="-1">
                          <a:solidFill>
                            <a:srgbClr val="FFFFFF"/>
                          </a:solidFill>
                          <a:latin typeface="Open Sans Light"/>
                        </a:rPr>
                        <a:t>Zika</a:t>
                      </a:r>
                      <a:endParaRPr lang="fr-FR" sz="1400" b="0" strike="noStrike" spc="-1">
                        <a:latin typeface="Arial"/>
                      </a:endParaRPr>
                    </a:p>
                  </a:txBody>
                  <a:tcPr marL="68400" marR="6840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extLst>
                  <a:ext uri="{0D108BD9-81ED-4DB2-BD59-A6C34878D82A}">
                    <a16:rowId xmlns:a16="http://schemas.microsoft.com/office/drawing/2014/main" val="10000"/>
                  </a:ext>
                </a:extLst>
              </a:tr>
              <a:tr h="483480">
                <a:tc>
                  <a:txBody>
                    <a:bodyPr/>
                    <a:lstStyle/>
                    <a:p>
                      <a:pPr algn="ctr">
                        <a:lnSpc>
                          <a:spcPct val="100000"/>
                        </a:lnSpc>
                      </a:pPr>
                      <a:r>
                        <a:rPr lang="fr-FR" sz="1400" b="0" strike="noStrike" spc="-1">
                          <a:solidFill>
                            <a:srgbClr val="000000"/>
                          </a:solidFill>
                          <a:latin typeface="Arial"/>
                        </a:rPr>
                        <a:t>Fièvre (&gt;38,5°)</a:t>
                      </a:r>
                      <a:endParaRPr lang="fr-FR" sz="1400" b="0" strike="noStrike" spc="-1">
                        <a:latin typeface="Arial"/>
                      </a:endParaRPr>
                    </a:p>
                  </a:txBody>
                  <a:tcPr marL="68400" marR="68400">
                    <a:lnL w="9360">
                      <a:solidFill>
                        <a:srgbClr val="BE4B48"/>
                      </a:solidFill>
                    </a:lnL>
                    <a:lnR w="9360">
                      <a:solidFill>
                        <a:srgbClr val="BE4B48"/>
                      </a:solidFill>
                    </a:lnR>
                    <a:lnT w="25200" cap="flat" cmpd="sng" algn="ctr">
                      <a:solidFill>
                        <a:srgbClr val="FFFFFF"/>
                      </a:solidFill>
                      <a:prstDash val="solid"/>
                      <a:round/>
                      <a:headEnd type="none" w="med" len="med"/>
                      <a:tailEnd type="none" w="med" len="med"/>
                    </a:lnT>
                    <a:lnB w="9360">
                      <a:solidFill>
                        <a:srgbClr val="BE4B48"/>
                      </a:solidFill>
                    </a:lnB>
                    <a:solidFill>
                      <a:srgbClr val="E69491"/>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BE4B48"/>
                      </a:solidFill>
                    </a:lnL>
                    <a:lnR w="9360">
                      <a:solidFill>
                        <a:srgbClr val="BE4B48"/>
                      </a:solidFill>
                    </a:lnR>
                    <a:lnT w="25200" cap="flat" cmpd="sng" algn="ctr">
                      <a:solidFill>
                        <a:srgbClr val="FFFFFF"/>
                      </a:solidFill>
                      <a:prstDash val="solid"/>
                      <a:round/>
                      <a:headEnd type="none" w="med" len="med"/>
                      <a:tailEnd type="none" w="med" len="med"/>
                    </a:lnT>
                    <a:lnB w="9360">
                      <a:solidFill>
                        <a:srgbClr val="BE4B48"/>
                      </a:solidFill>
                    </a:lnB>
                    <a:solidFill>
                      <a:srgbClr val="E69491"/>
                    </a:solidFill>
                  </a:tcPr>
                </a:tc>
                <a:extLst>
                  <a:ext uri="{0D108BD9-81ED-4DB2-BD59-A6C34878D82A}">
                    <a16:rowId xmlns:a16="http://schemas.microsoft.com/office/drawing/2014/main" val="10001"/>
                  </a:ext>
                </a:extLst>
              </a:tr>
              <a:tr h="774360">
                <a:tc>
                  <a:txBody>
                    <a:bodyPr/>
                    <a:lstStyle/>
                    <a:p>
                      <a:pPr algn="ctr">
                        <a:lnSpc>
                          <a:spcPct val="100000"/>
                        </a:lnSpc>
                      </a:pPr>
                      <a:r>
                        <a:rPr lang="fr-FR" sz="1400" b="0" strike="noStrike" spc="-1">
                          <a:solidFill>
                            <a:srgbClr val="000000"/>
                          </a:solidFill>
                          <a:latin typeface="Arial"/>
                        </a:rPr>
                        <a:t>Arthralgies </a:t>
                      </a:r>
                      <a:br/>
                      <a:r>
                        <a:rPr lang="fr-FR" sz="1400" b="0" strike="noStrike" spc="-1">
                          <a:solidFill>
                            <a:srgbClr val="000000"/>
                          </a:solidFill>
                          <a:latin typeface="Arial"/>
                        </a:rPr>
                        <a:t>(douleurs articulaires)</a:t>
                      </a:r>
                      <a:endParaRPr lang="fr-FR" sz="1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extLst>
                  <a:ext uri="{0D108BD9-81ED-4DB2-BD59-A6C34878D82A}">
                    <a16:rowId xmlns:a16="http://schemas.microsoft.com/office/drawing/2014/main" val="10002"/>
                  </a:ext>
                </a:extLst>
              </a:tr>
              <a:tr h="670320">
                <a:tc>
                  <a:txBody>
                    <a:bodyPr/>
                    <a:lstStyle/>
                    <a:p>
                      <a:pPr algn="ctr">
                        <a:lnSpc>
                          <a:spcPct val="100000"/>
                        </a:lnSpc>
                      </a:pPr>
                      <a:r>
                        <a:rPr lang="fr-FR" sz="1400" b="0" strike="noStrike" spc="-1">
                          <a:solidFill>
                            <a:srgbClr val="000000"/>
                          </a:solidFill>
                          <a:latin typeface="Arial"/>
                        </a:rPr>
                        <a:t>Douleurs </a:t>
                      </a:r>
                      <a:br/>
                      <a:r>
                        <a:rPr lang="fr-FR" sz="1400" b="0" strike="noStrike" spc="-1">
                          <a:solidFill>
                            <a:srgbClr val="000000"/>
                          </a:solidFill>
                          <a:latin typeface="Arial"/>
                        </a:rPr>
                        <a:t>rétro-orbitraires</a:t>
                      </a:r>
                      <a:endParaRPr lang="fr-FR" sz="1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extLst>
                  <a:ext uri="{0D108BD9-81ED-4DB2-BD59-A6C34878D82A}">
                    <a16:rowId xmlns:a16="http://schemas.microsoft.com/office/drawing/2014/main" val="10003"/>
                  </a:ext>
                </a:extLst>
              </a:tr>
              <a:tr h="670320">
                <a:tc>
                  <a:txBody>
                    <a:bodyPr/>
                    <a:lstStyle/>
                    <a:p>
                      <a:pPr algn="ctr">
                        <a:lnSpc>
                          <a:spcPct val="100000"/>
                        </a:lnSpc>
                      </a:pPr>
                      <a:r>
                        <a:rPr lang="fr-FR" sz="1400" b="0" strike="noStrike" spc="-1">
                          <a:solidFill>
                            <a:srgbClr val="000000"/>
                          </a:solidFill>
                          <a:latin typeface="Arial"/>
                        </a:rPr>
                        <a:t>Hépatomégalie</a:t>
                      </a:r>
                      <a:endParaRPr lang="fr-FR" sz="1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extLst>
                  <a:ext uri="{0D108BD9-81ED-4DB2-BD59-A6C34878D82A}">
                    <a16:rowId xmlns:a16="http://schemas.microsoft.com/office/drawing/2014/main" val="10004"/>
                  </a:ext>
                </a:extLst>
              </a:tr>
              <a:tr h="848160">
                <a:tc>
                  <a:txBody>
                    <a:bodyPr/>
                    <a:lstStyle/>
                    <a:p>
                      <a:pPr algn="ctr">
                        <a:lnSpc>
                          <a:spcPct val="100000"/>
                        </a:lnSpc>
                      </a:pPr>
                      <a:r>
                        <a:rPr lang="fr-FR" sz="1400" b="0" strike="noStrike" spc="-1">
                          <a:solidFill>
                            <a:srgbClr val="000000"/>
                          </a:solidFill>
                          <a:latin typeface="Arial"/>
                        </a:rPr>
                        <a:t>Hémorragies</a:t>
                      </a:r>
                      <a:endParaRPr lang="fr-FR" sz="1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extLst>
                  <a:ext uri="{0D108BD9-81ED-4DB2-BD59-A6C34878D82A}">
                    <a16:rowId xmlns:a16="http://schemas.microsoft.com/office/drawing/2014/main" val="10005"/>
                  </a:ext>
                </a:extLst>
              </a:tr>
              <a:tr h="671760">
                <a:tc>
                  <a:txBody>
                    <a:bodyPr/>
                    <a:lstStyle/>
                    <a:p>
                      <a:pPr algn="ctr">
                        <a:lnSpc>
                          <a:spcPct val="100000"/>
                        </a:lnSpc>
                      </a:pPr>
                      <a:r>
                        <a:rPr lang="fr-FR" sz="1400" b="0" strike="noStrike" spc="-1">
                          <a:solidFill>
                            <a:srgbClr val="000000"/>
                          </a:solidFill>
                          <a:latin typeface="Arial"/>
                        </a:rPr>
                        <a:t>Conjonctivites</a:t>
                      </a:r>
                      <a:endParaRPr lang="fr-FR" sz="1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extLst>
                  <a:ext uri="{0D108BD9-81ED-4DB2-BD59-A6C34878D82A}">
                    <a16:rowId xmlns:a16="http://schemas.microsoft.com/office/drawing/2014/main" val="10006"/>
                  </a:ext>
                </a:extLst>
              </a:tr>
            </a:tbl>
          </a:graphicData>
        </a:graphic>
      </p:graphicFrame>
      <p:pic>
        <p:nvPicPr>
          <p:cNvPr id="773" name="Picture 3"/>
          <p:cNvPicPr/>
          <p:nvPr/>
        </p:nvPicPr>
        <p:blipFill>
          <a:blip r:embed="rId3"/>
          <a:stretch/>
        </p:blipFill>
        <p:spPr>
          <a:xfrm>
            <a:off x="1481400" y="3840480"/>
            <a:ext cx="3828240" cy="2180520"/>
          </a:xfrm>
          <a:prstGeom prst="rect">
            <a:avLst/>
          </a:prstGeom>
          <a:ln>
            <a:noFill/>
          </a:ln>
        </p:spPr>
      </p:pic>
      <p:grpSp>
        <p:nvGrpSpPr>
          <p:cNvPr id="774" name="Group 16"/>
          <p:cNvGrpSpPr/>
          <p:nvPr/>
        </p:nvGrpSpPr>
        <p:grpSpPr>
          <a:xfrm>
            <a:off x="2661120" y="3871080"/>
            <a:ext cx="881280" cy="583920"/>
            <a:chOff x="2661120" y="3871080"/>
            <a:chExt cx="881280" cy="583920"/>
          </a:xfrm>
        </p:grpSpPr>
        <p:sp>
          <p:nvSpPr>
            <p:cNvPr id="775" name="CustomShape 17"/>
            <p:cNvSpPr/>
            <p:nvPr/>
          </p:nvSpPr>
          <p:spPr>
            <a:xfrm>
              <a:off x="3276720" y="3871080"/>
              <a:ext cx="265680" cy="26568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76" name="CustomShape 18"/>
            <p:cNvSpPr/>
            <p:nvPr/>
          </p:nvSpPr>
          <p:spPr>
            <a:xfrm flipH="1">
              <a:off x="2661120" y="4008240"/>
              <a:ext cx="747360" cy="44676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grpSp>
        <p:nvGrpSpPr>
          <p:cNvPr id="777" name="Group 19"/>
          <p:cNvGrpSpPr/>
          <p:nvPr/>
        </p:nvGrpSpPr>
        <p:grpSpPr>
          <a:xfrm>
            <a:off x="2446560" y="3125880"/>
            <a:ext cx="834120" cy="1042920"/>
            <a:chOff x="2446560" y="3125880"/>
            <a:chExt cx="834120" cy="1042920"/>
          </a:xfrm>
        </p:grpSpPr>
        <p:sp>
          <p:nvSpPr>
            <p:cNvPr id="778" name="CustomShape 20"/>
            <p:cNvSpPr/>
            <p:nvPr/>
          </p:nvSpPr>
          <p:spPr>
            <a:xfrm rot="18745800">
              <a:off x="2814840" y="3180600"/>
              <a:ext cx="265680" cy="26568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79" name="CustomShape 21"/>
            <p:cNvSpPr/>
            <p:nvPr/>
          </p:nvSpPr>
          <p:spPr>
            <a:xfrm rot="18745800" flipH="1">
              <a:off x="2489400" y="3519000"/>
              <a:ext cx="747360" cy="44676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
        <p:nvSpPr>
          <p:cNvPr id="780" name="CustomShape 22"/>
          <p:cNvSpPr/>
          <p:nvPr/>
        </p:nvSpPr>
        <p:spPr>
          <a:xfrm>
            <a:off x="2782080" y="2853720"/>
            <a:ext cx="10677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Proteine</a:t>
            </a:r>
            <a:endParaRPr lang="fr-FR" sz="1400" b="0" strike="noStrike" spc="-1">
              <a:latin typeface="Arial"/>
            </a:endParaRPr>
          </a:p>
        </p:txBody>
      </p:sp>
      <p:grpSp>
        <p:nvGrpSpPr>
          <p:cNvPr id="781" name="Group 23"/>
          <p:cNvGrpSpPr/>
          <p:nvPr/>
        </p:nvGrpSpPr>
        <p:grpSpPr>
          <a:xfrm>
            <a:off x="2531160" y="4935600"/>
            <a:ext cx="798840" cy="882000"/>
            <a:chOff x="2531160" y="4935600"/>
            <a:chExt cx="798840" cy="882000"/>
          </a:xfrm>
        </p:grpSpPr>
        <p:sp>
          <p:nvSpPr>
            <p:cNvPr id="782" name="CustomShape 24"/>
            <p:cNvSpPr/>
            <p:nvPr/>
          </p:nvSpPr>
          <p:spPr>
            <a:xfrm rot="4470000">
              <a:off x="3033720" y="5521320"/>
              <a:ext cx="265680" cy="26568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83" name="CustomShape 25"/>
            <p:cNvSpPr/>
            <p:nvPr/>
          </p:nvSpPr>
          <p:spPr>
            <a:xfrm rot="4470000" flipH="1">
              <a:off x="2472120" y="5131800"/>
              <a:ext cx="747360" cy="44676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
        <p:nvSpPr>
          <p:cNvPr id="784" name="CustomShape 26"/>
          <p:cNvSpPr/>
          <p:nvPr/>
        </p:nvSpPr>
        <p:spPr>
          <a:xfrm>
            <a:off x="3240360" y="5663160"/>
            <a:ext cx="12495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RNA Génome</a:t>
            </a:r>
            <a:endParaRPr lang="fr-FR" sz="1400" b="0" strike="noStrike" spc="-1">
              <a:latin typeface="Arial"/>
            </a:endParaRPr>
          </a:p>
        </p:txBody>
      </p:sp>
      <p:grpSp>
        <p:nvGrpSpPr>
          <p:cNvPr id="785" name="Group 27"/>
          <p:cNvGrpSpPr/>
          <p:nvPr/>
        </p:nvGrpSpPr>
        <p:grpSpPr>
          <a:xfrm>
            <a:off x="1330920" y="3228840"/>
            <a:ext cx="674640" cy="1024200"/>
            <a:chOff x="1330920" y="3228840"/>
            <a:chExt cx="674640" cy="1024200"/>
          </a:xfrm>
        </p:grpSpPr>
        <p:sp>
          <p:nvSpPr>
            <p:cNvPr id="786" name="CustomShape 28"/>
            <p:cNvSpPr/>
            <p:nvPr/>
          </p:nvSpPr>
          <p:spPr>
            <a:xfrm rot="16398000">
              <a:off x="1342080" y="3234240"/>
              <a:ext cx="298080" cy="30384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87" name="CustomShape 29"/>
            <p:cNvSpPr/>
            <p:nvPr/>
          </p:nvSpPr>
          <p:spPr>
            <a:xfrm rot="16398000" flipH="1">
              <a:off x="1306440" y="3564000"/>
              <a:ext cx="838800" cy="51084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2"/>
                                        </p:tgtEl>
                                        <p:attrNameLst>
                                          <p:attrName>style.visibility</p:attrName>
                                        </p:attrNameLst>
                                      </p:cBhvr>
                                      <p:to>
                                        <p:strVal val="visible"/>
                                      </p:to>
                                    </p:set>
                                    <p:anim calcmode="lin" valueType="num">
                                      <p:cBhvr additive="repl">
                                        <p:cTn id="7" dur="500" fill="hold"/>
                                        <p:tgtEl>
                                          <p:spTgt spid="772"/>
                                        </p:tgtEl>
                                        <p:attrNameLst>
                                          <p:attrName>ppt_x</p:attrName>
                                        </p:attrNameLst>
                                      </p:cBhvr>
                                      <p:tavLst>
                                        <p:tav tm="0">
                                          <p:val>
                                            <p:strVal val="0-#ppt_w/2"/>
                                          </p:val>
                                        </p:tav>
                                        <p:tav tm="100000">
                                          <p:val>
                                            <p:strVal val="#ppt_x"/>
                                          </p:val>
                                        </p:tav>
                                      </p:tavLst>
                                    </p:anim>
                                    <p:anim calcmode="lin" valueType="num">
                                      <p:cBhvr additive="repl">
                                        <p:cTn id="8" dur="500" fill="hold"/>
                                        <p:tgtEl>
                                          <p:spTgt spid="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 name="Group 1"/>
          <p:cNvGrpSpPr/>
          <p:nvPr/>
        </p:nvGrpSpPr>
        <p:grpSpPr>
          <a:xfrm>
            <a:off x="0" y="-104760"/>
            <a:ext cx="10692720" cy="7666920"/>
            <a:chOff x="0" y="-104760"/>
            <a:chExt cx="10692720" cy="7666920"/>
          </a:xfrm>
        </p:grpSpPr>
        <p:sp>
          <p:nvSpPr>
            <p:cNvPr id="789"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90"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791"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92" name="CustomShape 5"/>
          <p:cNvSpPr/>
          <p:nvPr/>
        </p:nvSpPr>
        <p:spPr>
          <a:xfrm>
            <a:off x="393840" y="2392920"/>
            <a:ext cx="5986440" cy="4434840"/>
          </a:xfrm>
          <a:prstGeom prst="roundRect">
            <a:avLst>
              <a:gd name="adj" fmla="val 16667"/>
            </a:avLst>
          </a:prstGeom>
          <a:solidFill>
            <a:schemeClr val="bg1">
              <a:alpha val="5000"/>
            </a:schemeClr>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93" name="CustomShape 6"/>
          <p:cNvSpPr/>
          <p:nvPr/>
        </p:nvSpPr>
        <p:spPr>
          <a:xfrm rot="21231000">
            <a:off x="-1935360" y="-449280"/>
            <a:ext cx="685584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94" name="CustomShape 7"/>
          <p:cNvSpPr/>
          <p:nvPr/>
        </p:nvSpPr>
        <p:spPr>
          <a:xfrm>
            <a:off x="241200" y="24012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a:t>
            </a:r>
            <a:endParaRPr lang="fr-FR" sz="3600" b="0" strike="noStrike" spc="-1">
              <a:latin typeface="Arial"/>
            </a:endParaRPr>
          </a:p>
          <a:p>
            <a:pPr>
              <a:lnSpc>
                <a:spcPct val="100000"/>
              </a:lnSpc>
            </a:pPr>
            <a:r>
              <a:rPr lang="fr-FR" sz="3600" b="0" strike="noStrike" cap="all" spc="-1">
                <a:solidFill>
                  <a:srgbClr val="C0504D"/>
                </a:solidFill>
                <a:latin typeface="Arial Black"/>
                <a:ea typeface="DejaVu Sans"/>
              </a:rPr>
              <a:t>ZIKA</a:t>
            </a:r>
            <a:endParaRPr lang="fr-FR" sz="3600" b="0" strike="noStrike" spc="-1">
              <a:latin typeface="Arial"/>
            </a:endParaRPr>
          </a:p>
        </p:txBody>
      </p:sp>
      <p:sp>
        <p:nvSpPr>
          <p:cNvPr id="795" name="CustomShape 8"/>
          <p:cNvSpPr/>
          <p:nvPr/>
        </p:nvSpPr>
        <p:spPr>
          <a:xfrm>
            <a:off x="3162600" y="3464280"/>
            <a:ext cx="10677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Capside</a:t>
            </a:r>
            <a:endParaRPr lang="fr-FR" sz="1400" b="0" strike="noStrike" spc="-1">
              <a:latin typeface="Arial"/>
            </a:endParaRPr>
          </a:p>
        </p:txBody>
      </p:sp>
      <p:sp>
        <p:nvSpPr>
          <p:cNvPr id="796" name="CustomShape 9"/>
          <p:cNvSpPr/>
          <p:nvPr/>
        </p:nvSpPr>
        <p:spPr>
          <a:xfrm>
            <a:off x="762480" y="2909160"/>
            <a:ext cx="12092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Enveloppe</a:t>
            </a:r>
            <a:endParaRPr lang="fr-FR" sz="1400" b="0" strike="noStrike" spc="-1">
              <a:latin typeface="Arial"/>
            </a:endParaRPr>
          </a:p>
        </p:txBody>
      </p:sp>
      <p:grpSp>
        <p:nvGrpSpPr>
          <p:cNvPr id="797" name="Group 10"/>
          <p:cNvGrpSpPr/>
          <p:nvPr/>
        </p:nvGrpSpPr>
        <p:grpSpPr>
          <a:xfrm>
            <a:off x="1819080" y="2041200"/>
            <a:ext cx="2993400" cy="695520"/>
            <a:chOff x="1819080" y="2041200"/>
            <a:chExt cx="2993400" cy="695520"/>
          </a:xfrm>
        </p:grpSpPr>
        <p:sp>
          <p:nvSpPr>
            <p:cNvPr id="798" name="CustomShape 11"/>
            <p:cNvSpPr/>
            <p:nvPr/>
          </p:nvSpPr>
          <p:spPr>
            <a:xfrm>
              <a:off x="1819080" y="2092680"/>
              <a:ext cx="2993400" cy="644040"/>
            </a:xfrm>
            <a:prstGeom prst="roundRect">
              <a:avLst>
                <a:gd name="adj" fmla="val 16667"/>
              </a:avLst>
            </a:prstGeom>
            <a:solidFill>
              <a:schemeClr val="accent2">
                <a:lumMod val="50000"/>
              </a:schemeClr>
            </a:solidFill>
            <a:ln w="12600">
              <a:noFill/>
            </a:ln>
          </p:spPr>
          <p:style>
            <a:lnRef idx="0">
              <a:scrgbClr r="0" g="0" b="0"/>
            </a:lnRef>
            <a:fillRef idx="0">
              <a:scrgbClr r="0" g="0" b="0"/>
            </a:fillRef>
            <a:effectRef idx="0">
              <a:scrgbClr r="0" g="0" b="0"/>
            </a:effectRef>
            <a:fontRef idx="minor"/>
          </p:style>
          <p:txBody>
            <a:bodyPr/>
            <a:lstStyle/>
            <a:p>
              <a:endParaRPr lang="en-US"/>
            </a:p>
          </p:txBody>
        </p:sp>
        <p:sp>
          <p:nvSpPr>
            <p:cNvPr id="799" name="CustomShape 12"/>
            <p:cNvSpPr/>
            <p:nvPr/>
          </p:nvSpPr>
          <p:spPr>
            <a:xfrm>
              <a:off x="1819080" y="2041200"/>
              <a:ext cx="2993400" cy="644040"/>
            </a:xfrm>
            <a:prstGeom prst="roundRect">
              <a:avLst>
                <a:gd name="adj" fmla="val 16667"/>
              </a:avLst>
            </a:prstGeom>
            <a:solidFill>
              <a:srgbClr val="C00000"/>
            </a:solidFill>
            <a:ln w="12600">
              <a:solidFill>
                <a:schemeClr val="accent2"/>
              </a:solidFill>
              <a:miter/>
            </a:ln>
          </p:spPr>
          <p:style>
            <a:lnRef idx="0">
              <a:scrgbClr r="0" g="0" b="0"/>
            </a:lnRef>
            <a:fillRef idx="0">
              <a:scrgbClr r="0" g="0" b="0"/>
            </a:fillRef>
            <a:effectRef idx="0">
              <a:scrgbClr r="0" g="0" b="0"/>
            </a:effectRef>
            <a:fontRef idx="minor"/>
          </p:style>
          <p:txBody>
            <a:bodyPr/>
            <a:lstStyle/>
            <a:p>
              <a:endParaRPr lang="en-US"/>
            </a:p>
          </p:txBody>
        </p:sp>
      </p:grpSp>
      <p:sp>
        <p:nvSpPr>
          <p:cNvPr id="800" name="CustomShape 13"/>
          <p:cNvSpPr/>
          <p:nvPr/>
        </p:nvSpPr>
        <p:spPr>
          <a:xfrm>
            <a:off x="1833120" y="2153160"/>
            <a:ext cx="29934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FFFFFF"/>
                </a:solidFill>
                <a:latin typeface="Arial"/>
                <a:ea typeface="DejaVu Sans"/>
              </a:rPr>
              <a:t>Flaviridae, Flavovirus</a:t>
            </a:r>
            <a:endParaRPr lang="fr-FR" sz="1800" b="0" strike="noStrike" spc="-1">
              <a:latin typeface="Arial"/>
            </a:endParaRPr>
          </a:p>
        </p:txBody>
      </p:sp>
      <p:pic>
        <p:nvPicPr>
          <p:cNvPr id="801" name="Picture 3"/>
          <p:cNvPicPr/>
          <p:nvPr/>
        </p:nvPicPr>
        <p:blipFill>
          <a:blip r:embed="rId3"/>
          <a:stretch/>
        </p:blipFill>
        <p:spPr>
          <a:xfrm>
            <a:off x="1481400" y="3840480"/>
            <a:ext cx="3828240" cy="2180520"/>
          </a:xfrm>
          <a:prstGeom prst="rect">
            <a:avLst/>
          </a:prstGeom>
          <a:ln>
            <a:noFill/>
          </a:ln>
        </p:spPr>
      </p:pic>
      <p:grpSp>
        <p:nvGrpSpPr>
          <p:cNvPr id="802" name="Group 14"/>
          <p:cNvGrpSpPr/>
          <p:nvPr/>
        </p:nvGrpSpPr>
        <p:grpSpPr>
          <a:xfrm>
            <a:off x="2661120" y="3871080"/>
            <a:ext cx="881280" cy="583920"/>
            <a:chOff x="2661120" y="3871080"/>
            <a:chExt cx="881280" cy="583920"/>
          </a:xfrm>
        </p:grpSpPr>
        <p:sp>
          <p:nvSpPr>
            <p:cNvPr id="803" name="CustomShape 15"/>
            <p:cNvSpPr/>
            <p:nvPr/>
          </p:nvSpPr>
          <p:spPr>
            <a:xfrm>
              <a:off x="3276720" y="3871080"/>
              <a:ext cx="265680" cy="26568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04" name="CustomShape 16"/>
            <p:cNvSpPr/>
            <p:nvPr/>
          </p:nvSpPr>
          <p:spPr>
            <a:xfrm flipH="1">
              <a:off x="2661120" y="4008240"/>
              <a:ext cx="747360" cy="44676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grpSp>
        <p:nvGrpSpPr>
          <p:cNvPr id="805" name="Group 17"/>
          <p:cNvGrpSpPr/>
          <p:nvPr/>
        </p:nvGrpSpPr>
        <p:grpSpPr>
          <a:xfrm>
            <a:off x="2446560" y="3125880"/>
            <a:ext cx="834120" cy="1042920"/>
            <a:chOff x="2446560" y="3125880"/>
            <a:chExt cx="834120" cy="1042920"/>
          </a:xfrm>
        </p:grpSpPr>
        <p:sp>
          <p:nvSpPr>
            <p:cNvPr id="806" name="CustomShape 18"/>
            <p:cNvSpPr/>
            <p:nvPr/>
          </p:nvSpPr>
          <p:spPr>
            <a:xfrm rot="18745800">
              <a:off x="2814840" y="3180600"/>
              <a:ext cx="265680" cy="26568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07" name="CustomShape 19"/>
            <p:cNvSpPr/>
            <p:nvPr/>
          </p:nvSpPr>
          <p:spPr>
            <a:xfrm rot="18745800" flipH="1">
              <a:off x="2489400" y="3519000"/>
              <a:ext cx="747360" cy="44676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
        <p:nvSpPr>
          <p:cNvPr id="808" name="CustomShape 20"/>
          <p:cNvSpPr/>
          <p:nvPr/>
        </p:nvSpPr>
        <p:spPr>
          <a:xfrm>
            <a:off x="2782080" y="2853720"/>
            <a:ext cx="10677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Proteine</a:t>
            </a:r>
            <a:endParaRPr lang="fr-FR" sz="1400" b="0" strike="noStrike" spc="-1">
              <a:latin typeface="Arial"/>
            </a:endParaRPr>
          </a:p>
        </p:txBody>
      </p:sp>
      <p:grpSp>
        <p:nvGrpSpPr>
          <p:cNvPr id="809" name="Group 21"/>
          <p:cNvGrpSpPr/>
          <p:nvPr/>
        </p:nvGrpSpPr>
        <p:grpSpPr>
          <a:xfrm>
            <a:off x="2531160" y="4935600"/>
            <a:ext cx="798840" cy="882000"/>
            <a:chOff x="2531160" y="4935600"/>
            <a:chExt cx="798840" cy="882000"/>
          </a:xfrm>
        </p:grpSpPr>
        <p:sp>
          <p:nvSpPr>
            <p:cNvPr id="810" name="CustomShape 22"/>
            <p:cNvSpPr/>
            <p:nvPr/>
          </p:nvSpPr>
          <p:spPr>
            <a:xfrm rot="4470000">
              <a:off x="3033720" y="5521320"/>
              <a:ext cx="265680" cy="26568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11" name="CustomShape 23"/>
            <p:cNvSpPr/>
            <p:nvPr/>
          </p:nvSpPr>
          <p:spPr>
            <a:xfrm rot="4470000" flipH="1">
              <a:off x="2472120" y="5131800"/>
              <a:ext cx="747360" cy="44676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
        <p:nvSpPr>
          <p:cNvPr id="812" name="CustomShape 24"/>
          <p:cNvSpPr/>
          <p:nvPr/>
        </p:nvSpPr>
        <p:spPr>
          <a:xfrm>
            <a:off x="3240360" y="5663160"/>
            <a:ext cx="12495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a:ea typeface="DejaVu Sans"/>
              </a:rPr>
              <a:t>RNA Génome</a:t>
            </a:r>
            <a:endParaRPr lang="fr-FR" sz="1400" b="0" strike="noStrike" spc="-1">
              <a:latin typeface="Arial"/>
            </a:endParaRPr>
          </a:p>
        </p:txBody>
      </p:sp>
      <p:grpSp>
        <p:nvGrpSpPr>
          <p:cNvPr id="813" name="Group 25"/>
          <p:cNvGrpSpPr/>
          <p:nvPr/>
        </p:nvGrpSpPr>
        <p:grpSpPr>
          <a:xfrm>
            <a:off x="1330920" y="3228840"/>
            <a:ext cx="674640" cy="1024200"/>
            <a:chOff x="1330920" y="3228840"/>
            <a:chExt cx="674640" cy="1024200"/>
          </a:xfrm>
        </p:grpSpPr>
        <p:sp>
          <p:nvSpPr>
            <p:cNvPr id="814" name="CustomShape 26"/>
            <p:cNvSpPr/>
            <p:nvPr/>
          </p:nvSpPr>
          <p:spPr>
            <a:xfrm rot="16398000">
              <a:off x="1342080" y="3234240"/>
              <a:ext cx="298080" cy="303840"/>
            </a:xfrm>
            <a:prstGeom prst="ellipse">
              <a:avLst/>
            </a:prstGeom>
            <a:solidFill>
              <a:schemeClr val="accent2"/>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15" name="CustomShape 27"/>
            <p:cNvSpPr/>
            <p:nvPr/>
          </p:nvSpPr>
          <p:spPr>
            <a:xfrm rot="16398000" flipH="1">
              <a:off x="1306440" y="3564000"/>
              <a:ext cx="838800" cy="510840"/>
            </a:xfrm>
            <a:custGeom>
              <a:avLst/>
              <a:gdLst/>
              <a:ahLst/>
              <a:cxnLst/>
              <a:rect l="l" t="t" r="r" b="b"/>
              <a:pathLst>
                <a:path w="21600" h="21600">
                  <a:moveTo>
                    <a:pt x="0" y="0"/>
                  </a:moveTo>
                  <a:lnTo>
                    <a:pt x="21600" y="21600"/>
                  </a:lnTo>
                </a:path>
              </a:pathLst>
            </a:custGeom>
            <a:solidFill>
              <a:schemeClr val="accent2"/>
            </a:solidFill>
            <a:ln w="57240">
              <a:solidFill>
                <a:schemeClr val="accent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grpSp>
        <p:nvGrpSpPr>
          <p:cNvPr id="816" name="Group 28"/>
          <p:cNvGrpSpPr/>
          <p:nvPr/>
        </p:nvGrpSpPr>
        <p:grpSpPr>
          <a:xfrm>
            <a:off x="6602400" y="879480"/>
            <a:ext cx="3414600" cy="2901960"/>
            <a:chOff x="6602400" y="879480"/>
            <a:chExt cx="3414600" cy="2901960"/>
          </a:xfrm>
        </p:grpSpPr>
        <p:pic>
          <p:nvPicPr>
            <p:cNvPr id="817" name="Picture 38"/>
            <p:cNvPicPr/>
            <p:nvPr/>
          </p:nvPicPr>
          <p:blipFill>
            <a:blip r:embed="rId4"/>
            <a:stretch/>
          </p:blipFill>
          <p:spPr>
            <a:xfrm rot="315600">
              <a:off x="6715440" y="1019880"/>
              <a:ext cx="3187800" cy="262080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8" name="CustomShape 29"/>
            <p:cNvSpPr/>
            <p:nvPr/>
          </p:nvSpPr>
          <p:spPr>
            <a:xfrm rot="351600">
              <a:off x="6825960" y="1044000"/>
              <a:ext cx="309240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www.zika-virus.com</a:t>
              </a:r>
              <a:endParaRPr lang="fr-FR" sz="1100" b="0" strike="noStrike" spc="-1">
                <a:latin typeface="Arial"/>
              </a:endParaRPr>
            </a:p>
          </p:txBody>
        </p:sp>
      </p:grpSp>
      <p:sp>
        <p:nvSpPr>
          <p:cNvPr id="819" name="CustomShape 30"/>
          <p:cNvSpPr/>
          <p:nvPr/>
        </p:nvSpPr>
        <p:spPr>
          <a:xfrm>
            <a:off x="393840" y="6307560"/>
            <a:ext cx="59864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404040"/>
                </a:solidFill>
                <a:latin typeface="Arial"/>
                <a:ea typeface="DejaVu Sans"/>
              </a:rPr>
              <a:t>Virus Zika</a:t>
            </a:r>
            <a:endParaRPr lang="fr-FR" sz="1800" b="0" strike="noStrike" spc="-1">
              <a:latin typeface="Arial"/>
            </a:endParaRPr>
          </a:p>
        </p:txBody>
      </p:sp>
      <p:sp>
        <p:nvSpPr>
          <p:cNvPr id="820" name="CustomShape 31"/>
          <p:cNvSpPr/>
          <p:nvPr/>
        </p:nvSpPr>
        <p:spPr>
          <a:xfrm rot="21089400">
            <a:off x="6094440" y="6184080"/>
            <a:ext cx="309240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ladépêche.fr</a:t>
            </a:r>
            <a:endParaRPr lang="fr-FR" sz="1100" b="0" strike="noStrike" spc="-1">
              <a:latin typeface="Arial"/>
            </a:endParaRPr>
          </a:p>
        </p:txBody>
      </p:sp>
      <p:grpSp>
        <p:nvGrpSpPr>
          <p:cNvPr id="821" name="Group 32"/>
          <p:cNvGrpSpPr/>
          <p:nvPr/>
        </p:nvGrpSpPr>
        <p:grpSpPr>
          <a:xfrm>
            <a:off x="6620760" y="3408480"/>
            <a:ext cx="4783680" cy="3427200"/>
            <a:chOff x="6620760" y="3408480"/>
            <a:chExt cx="4783680" cy="3427200"/>
          </a:xfrm>
        </p:grpSpPr>
        <p:pic>
          <p:nvPicPr>
            <p:cNvPr id="822" name="Picture 6"/>
            <p:cNvPicPr/>
            <p:nvPr/>
          </p:nvPicPr>
          <p:blipFill>
            <a:blip r:embed="rId5"/>
            <a:srcRect b="17211"/>
            <a:stretch/>
          </p:blipFill>
          <p:spPr>
            <a:xfrm rot="20838000">
              <a:off x="6909120" y="3663000"/>
              <a:ext cx="2642760" cy="291744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23" name="CustomShape 33"/>
            <p:cNvSpPr/>
            <p:nvPr/>
          </p:nvSpPr>
          <p:spPr>
            <a:xfrm rot="20802000">
              <a:off x="7178400" y="6066000"/>
              <a:ext cx="425304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e-sante.fr</a:t>
              </a:r>
              <a:endParaRPr lang="fr-FR" sz="1100" b="0" strike="noStrike" spc="-1">
                <a:latin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 name="Group 1"/>
          <p:cNvGrpSpPr/>
          <p:nvPr/>
        </p:nvGrpSpPr>
        <p:grpSpPr>
          <a:xfrm>
            <a:off x="0" y="-104760"/>
            <a:ext cx="10692720" cy="7666920"/>
            <a:chOff x="0" y="-104760"/>
            <a:chExt cx="10692720" cy="7666920"/>
          </a:xfrm>
        </p:grpSpPr>
        <p:sp>
          <p:nvSpPr>
            <p:cNvPr id="825"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26"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827"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aphicFrame>
        <p:nvGraphicFramePr>
          <p:cNvPr id="828" name="Table 5"/>
          <p:cNvGraphicFramePr/>
          <p:nvPr>
            <p:extLst>
              <p:ext uri="{D42A27DB-BD31-4B8C-83A1-F6EECF244321}">
                <p14:modId xmlns:p14="http://schemas.microsoft.com/office/powerpoint/2010/main" val="3213010385"/>
              </p:ext>
            </p:extLst>
          </p:nvPr>
        </p:nvGraphicFramePr>
        <p:xfrm>
          <a:off x="1003320" y="2635200"/>
          <a:ext cx="8902800" cy="3742560"/>
        </p:xfrm>
        <a:graphic>
          <a:graphicData uri="http://schemas.openxmlformats.org/drawingml/2006/table">
            <a:tbl>
              <a:tblPr/>
              <a:tblGrid>
                <a:gridCol w="371808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1728000">
                  <a:extLst>
                    <a:ext uri="{9D8B030D-6E8A-4147-A177-3AD203B41FA5}">
                      <a16:colId xmlns:a16="http://schemas.microsoft.com/office/drawing/2014/main" val="20002"/>
                    </a:ext>
                  </a:extLst>
                </a:gridCol>
                <a:gridCol w="1728720">
                  <a:extLst>
                    <a:ext uri="{9D8B030D-6E8A-4147-A177-3AD203B41FA5}">
                      <a16:colId xmlns:a16="http://schemas.microsoft.com/office/drawing/2014/main" val="20003"/>
                    </a:ext>
                  </a:extLst>
                </a:gridCol>
              </a:tblGrid>
              <a:tr h="823680">
                <a:tc>
                  <a:txBody>
                    <a:bodyPr/>
                    <a:lstStyle/>
                    <a:p>
                      <a:pPr marL="0" algn="ctr" defTabSz="914400" rtl="0" eaLnBrk="1" latinLnBrk="0" hangingPunct="1">
                        <a:lnSpc>
                          <a:spcPct val="100000"/>
                        </a:lnSpc>
                      </a:pPr>
                      <a:r>
                        <a:rPr lang="fr-FR" sz="1400" b="1" dirty="0">
                          <a:solidFill>
                            <a:schemeClr val="tx1"/>
                          </a:solidFill>
                          <a:latin typeface="Arial" panose="020B0604020202020204" pitchFamily="34" charset="0"/>
                          <a:ea typeface="+mn-ea"/>
                          <a:cs typeface="Arial" panose="020B0604020202020204" pitchFamily="34" charset="0"/>
                        </a:rPr>
                        <a:t>Signes </a:t>
                      </a:r>
                      <a:br>
                        <a:rPr lang="fr-FR" sz="1400" b="1" dirty="0">
                          <a:solidFill>
                            <a:schemeClr val="tx1"/>
                          </a:solidFill>
                          <a:latin typeface="Arial" panose="020B0604020202020204" pitchFamily="34" charset="0"/>
                          <a:ea typeface="+mn-ea"/>
                          <a:cs typeface="Arial" panose="020B0604020202020204" pitchFamily="34" charset="0"/>
                        </a:rPr>
                      </a:br>
                      <a:r>
                        <a:rPr lang="fr-FR" sz="1400" b="1" dirty="0">
                          <a:solidFill>
                            <a:schemeClr val="tx1"/>
                          </a:solidFill>
                          <a:latin typeface="Arial" panose="020B0604020202020204" pitchFamily="34" charset="0"/>
                          <a:ea typeface="+mn-ea"/>
                          <a:cs typeface="Arial" panose="020B0604020202020204" pitchFamily="34" charset="0"/>
                        </a:rPr>
                        <a:t>biologiques</a:t>
                      </a: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tc>
                  <a:txBody>
                    <a:bodyPr/>
                    <a:lstStyle/>
                    <a:p>
                      <a:pPr algn="ctr">
                        <a:lnSpc>
                          <a:spcPct val="100000"/>
                        </a:lnSpc>
                      </a:pPr>
                      <a:endParaRPr lang="fr-FR" sz="1400" b="1" strike="noStrike" spc="-1" dirty="0">
                        <a:solidFill>
                          <a:srgbClr val="FFFFFF"/>
                        </a:solidFill>
                        <a:latin typeface="Open Sans Light"/>
                      </a:endParaRPr>
                    </a:p>
                    <a:p>
                      <a:pPr marL="0" algn="ctr" defTabSz="914400" rtl="0" eaLnBrk="1" latinLnBrk="0" hangingPunct="1">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Chikungunya</a:t>
                      </a: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tc>
                  <a:txBody>
                    <a:bodyPr/>
                    <a:lstStyle/>
                    <a:p>
                      <a:pPr algn="ctr">
                        <a:lnSpc>
                          <a:spcPct val="100000"/>
                        </a:lnSpc>
                      </a:pPr>
                      <a:endParaRPr lang="fr-FR" sz="1800" b="0" strike="noStrike" spc="-1" dirty="0">
                        <a:latin typeface="Arial"/>
                      </a:endParaRPr>
                    </a:p>
                    <a:p>
                      <a:pPr marL="0" algn="ctr" defTabSz="914400" rtl="0" eaLnBrk="1" latinLnBrk="0" hangingPunct="1">
                        <a:lnSpc>
                          <a:spcPts val="1300"/>
                        </a:lnSpc>
                      </a:pPr>
                      <a:r>
                        <a:rPr lang="fr-FR" sz="1400" b="1" kern="1200" dirty="0">
                          <a:solidFill>
                            <a:schemeClr val="tx1"/>
                          </a:solidFill>
                          <a:latin typeface="Arial" panose="020B0604020202020204" pitchFamily="34" charset="0"/>
                          <a:ea typeface="+mn-ea"/>
                          <a:cs typeface="Arial" panose="020B0604020202020204" pitchFamily="34" charset="0"/>
                        </a:rPr>
                        <a:t>Dengue</a:t>
                      </a:r>
                    </a:p>
                    <a:p>
                      <a:pPr algn="ctr">
                        <a:lnSpc>
                          <a:spcPct val="100000"/>
                        </a:lnSpc>
                      </a:pPr>
                      <a:endParaRPr lang="fr-FR" sz="1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tc>
                  <a:txBody>
                    <a:bodyPr/>
                    <a:lstStyle/>
                    <a:p>
                      <a:pPr algn="ctr">
                        <a:lnSpc>
                          <a:spcPct val="100000"/>
                        </a:lnSpc>
                      </a:pPr>
                      <a:endParaRPr lang="fr-FR" sz="1400" b="1" strike="noStrike" spc="-1" dirty="0">
                        <a:solidFill>
                          <a:srgbClr val="000000"/>
                        </a:solidFill>
                        <a:latin typeface="Open Sans Light"/>
                      </a:endParaRPr>
                    </a:p>
                    <a:p>
                      <a:pPr marL="0" algn="ctr" defTabSz="914400" rtl="0" eaLnBrk="1" latinLnBrk="0" hangingPunct="1">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ZIKA</a:t>
                      </a: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extLst>
                  <a:ext uri="{0D108BD9-81ED-4DB2-BD59-A6C34878D82A}">
                    <a16:rowId xmlns:a16="http://schemas.microsoft.com/office/drawing/2014/main" val="10000"/>
                  </a:ext>
                </a:extLst>
              </a:tr>
              <a:tr h="555840">
                <a:tc>
                  <a:txBody>
                    <a:bodyPr/>
                    <a:lstStyle/>
                    <a:p>
                      <a:pPr algn="ctr">
                        <a:lnSpc>
                          <a:spcPct val="100000"/>
                        </a:lnSpc>
                      </a:pPr>
                      <a:r>
                        <a:rPr lang="fr-FR" sz="1400" b="0" strike="noStrike" spc="-1">
                          <a:solidFill>
                            <a:srgbClr val="000000"/>
                          </a:solidFill>
                          <a:latin typeface="Arial"/>
                        </a:rPr>
                        <a:t>Leucopénie</a:t>
                      </a:r>
                      <a:endParaRPr lang="fr-FR" sz="1400" b="0" strike="noStrike" spc="-1">
                        <a:latin typeface="Arial"/>
                      </a:endParaRPr>
                    </a:p>
                    <a:p>
                      <a:pPr algn="ctr">
                        <a:lnSpc>
                          <a:spcPct val="100000"/>
                        </a:lnSpc>
                      </a:pPr>
                      <a:r>
                        <a:rPr lang="fr-FR" sz="1200" b="0" strike="noStrike" spc="-1">
                          <a:solidFill>
                            <a:srgbClr val="000000"/>
                          </a:solidFill>
                          <a:latin typeface="Arial"/>
                        </a:rPr>
                        <a:t>(baisse du nombre de globules blancs)</a:t>
                      </a:r>
                      <a:endParaRPr lang="fr-FR" sz="12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extLst>
                  <a:ext uri="{0D108BD9-81ED-4DB2-BD59-A6C34878D82A}">
                    <a16:rowId xmlns:a16="http://schemas.microsoft.com/office/drawing/2014/main" val="10001"/>
                  </a:ext>
                </a:extLst>
              </a:tr>
              <a:tr h="781200">
                <a:tc>
                  <a:txBody>
                    <a:bodyPr/>
                    <a:lstStyle/>
                    <a:p>
                      <a:pPr algn="ctr">
                        <a:lnSpc>
                          <a:spcPct val="100000"/>
                        </a:lnSpc>
                      </a:pPr>
                      <a:r>
                        <a:rPr lang="fr-FR" sz="1400" b="0" strike="noStrike" spc="-1">
                          <a:solidFill>
                            <a:srgbClr val="000000"/>
                          </a:solidFill>
                          <a:latin typeface="Arial"/>
                        </a:rPr>
                        <a:t>Thrombopénie</a:t>
                      </a:r>
                      <a:endParaRPr lang="fr-FR" sz="1400" b="0" strike="noStrike" spc="-1">
                        <a:latin typeface="Arial"/>
                      </a:endParaRPr>
                    </a:p>
                    <a:p>
                      <a:pPr algn="ctr">
                        <a:lnSpc>
                          <a:spcPct val="100000"/>
                        </a:lnSpc>
                      </a:pPr>
                      <a:r>
                        <a:rPr lang="fr-FR" sz="1200" b="0" strike="noStrike" spc="-1">
                          <a:solidFill>
                            <a:srgbClr val="000000"/>
                          </a:solidFill>
                          <a:latin typeface="Arial"/>
                        </a:rPr>
                        <a:t>(baisse du nombre de plaquettes)</a:t>
                      </a:r>
                      <a:endParaRPr lang="fr-FR" sz="12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p>
                      <a:pPr algn="ctr">
                        <a:lnSpc>
                          <a:spcPct val="100000"/>
                        </a:lnSpc>
                      </a:pP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extLst>
                  <a:ext uri="{0D108BD9-81ED-4DB2-BD59-A6C34878D82A}">
                    <a16:rowId xmlns:a16="http://schemas.microsoft.com/office/drawing/2014/main" val="10002"/>
                  </a:ext>
                </a:extLst>
              </a:tr>
              <a:tr h="770400">
                <a:tc>
                  <a:txBody>
                    <a:bodyPr/>
                    <a:lstStyle/>
                    <a:p>
                      <a:pPr algn="ctr">
                        <a:lnSpc>
                          <a:spcPct val="100000"/>
                        </a:lnSpc>
                      </a:pPr>
                      <a:r>
                        <a:rPr lang="fr-FR" sz="1400" b="0" strike="noStrike" spc="-1">
                          <a:solidFill>
                            <a:srgbClr val="000000"/>
                          </a:solidFill>
                          <a:latin typeface="Arial"/>
                        </a:rPr>
                        <a:t>Antigénémie (Ag)</a:t>
                      </a:r>
                      <a:endParaRPr lang="fr-FR" sz="1400" b="0" strike="noStrike" spc="-1">
                        <a:latin typeface="Arial"/>
                      </a:endParaRPr>
                    </a:p>
                    <a:p>
                      <a:pPr algn="ctr">
                        <a:lnSpc>
                          <a:spcPct val="100000"/>
                        </a:lnSpc>
                      </a:pPr>
                      <a:r>
                        <a:rPr lang="fr-FR" sz="1200" b="0" strike="noStrike" spc="-1">
                          <a:solidFill>
                            <a:srgbClr val="000000"/>
                          </a:solidFill>
                          <a:latin typeface="Arial"/>
                        </a:rPr>
                        <a:t>(présence détectable d’antigène vital dans le sang)</a:t>
                      </a:r>
                      <a:endParaRPr lang="fr-FR" sz="12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000" b="0" strike="noStrike" spc="-1">
                          <a:solidFill>
                            <a:srgbClr val="000000"/>
                          </a:solidFill>
                          <a:latin typeface="Arial"/>
                        </a:rPr>
                        <a:t>J0-J5/7</a:t>
                      </a:r>
                      <a:endParaRPr lang="fr-FR" sz="2000" b="0" strike="noStrike" spc="-1">
                        <a:latin typeface="Arial"/>
                      </a:endParaRPr>
                    </a:p>
                    <a:p>
                      <a:pPr algn="ctr">
                        <a:lnSpc>
                          <a:spcPct val="100000"/>
                        </a:lnSpc>
                      </a:pPr>
                      <a:endParaRPr lang="fr-FR" sz="20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000" b="0" strike="noStrike" spc="-1">
                          <a:solidFill>
                            <a:srgbClr val="000000"/>
                          </a:solidFill>
                          <a:latin typeface="Arial"/>
                        </a:rPr>
                        <a:t>J0-J5/7</a:t>
                      </a:r>
                      <a:endParaRPr lang="fr-FR" sz="20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000" b="0" strike="noStrike" spc="-1">
                          <a:solidFill>
                            <a:srgbClr val="000000"/>
                          </a:solidFill>
                          <a:latin typeface="Arial"/>
                        </a:rPr>
                        <a:t>J0-J5/10</a:t>
                      </a:r>
                      <a:endParaRPr lang="fr-FR" sz="20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extLst>
                  <a:ext uri="{0D108BD9-81ED-4DB2-BD59-A6C34878D82A}">
                    <a16:rowId xmlns:a16="http://schemas.microsoft.com/office/drawing/2014/main" val="10003"/>
                  </a:ext>
                </a:extLst>
              </a:tr>
              <a:tr h="769680">
                <a:tc>
                  <a:txBody>
                    <a:bodyPr/>
                    <a:lstStyle/>
                    <a:p>
                      <a:pPr algn="ctr">
                        <a:lnSpc>
                          <a:spcPct val="100000"/>
                        </a:lnSpc>
                      </a:pPr>
                      <a:r>
                        <a:rPr lang="fr-FR" sz="1400" b="0" strike="noStrike" spc="-1">
                          <a:solidFill>
                            <a:srgbClr val="000000"/>
                          </a:solidFill>
                          <a:latin typeface="Arial"/>
                        </a:rPr>
                        <a:t>Séroconversion (Ac)</a:t>
                      </a:r>
                      <a:endParaRPr lang="fr-FR" sz="1400" b="0" strike="noStrike" spc="-1">
                        <a:latin typeface="Arial"/>
                      </a:endParaRPr>
                    </a:p>
                    <a:p>
                      <a:pPr algn="ctr">
                        <a:lnSpc>
                          <a:spcPct val="100000"/>
                        </a:lnSpc>
                      </a:pPr>
                      <a:r>
                        <a:rPr lang="fr-FR" sz="1200" b="0" strike="noStrike" spc="-1">
                          <a:solidFill>
                            <a:srgbClr val="000000"/>
                          </a:solidFill>
                          <a:latin typeface="Arial"/>
                        </a:rPr>
                        <a:t>(apparition des anticorps spécifiques dans le sang)</a:t>
                      </a:r>
                      <a:endParaRPr lang="fr-FR" sz="12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000" b="0" strike="noStrike" spc="-1" dirty="0">
                          <a:solidFill>
                            <a:srgbClr val="000000"/>
                          </a:solidFill>
                          <a:latin typeface="Arial"/>
                        </a:rPr>
                        <a:t>&gt;J5</a:t>
                      </a:r>
                      <a:endParaRPr lang="fr-FR" sz="2000" b="0" strike="noStrike" spc="-1" dirty="0">
                        <a:latin typeface="Arial"/>
                      </a:endParaRPr>
                    </a:p>
                    <a:p>
                      <a:pPr algn="ctr">
                        <a:lnSpc>
                          <a:spcPct val="100000"/>
                        </a:lnSpc>
                      </a:pPr>
                      <a:endParaRPr lang="fr-FR" sz="20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000" b="0" strike="noStrike" spc="-1" dirty="0">
                          <a:solidFill>
                            <a:srgbClr val="000000"/>
                          </a:solidFill>
                          <a:latin typeface="Arial"/>
                        </a:rPr>
                        <a:t>&gt;J5</a:t>
                      </a:r>
                      <a:endParaRPr lang="fr-FR" sz="20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000" b="0" strike="noStrike" spc="-1" dirty="0">
                          <a:solidFill>
                            <a:srgbClr val="000000"/>
                          </a:solidFill>
                          <a:latin typeface="Arial"/>
                        </a:rPr>
                        <a:t>&gt;J5</a:t>
                      </a:r>
                      <a:endParaRPr lang="fr-FR" sz="20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extLst>
                  <a:ext uri="{0D108BD9-81ED-4DB2-BD59-A6C34878D82A}">
                    <a16:rowId xmlns:a16="http://schemas.microsoft.com/office/drawing/2014/main" val="10004"/>
                  </a:ext>
                </a:extLst>
              </a:tr>
            </a:tbl>
          </a:graphicData>
        </a:graphic>
      </p:graphicFrame>
      <p:sp>
        <p:nvSpPr>
          <p:cNvPr id="829" name="CustomShape 6"/>
          <p:cNvSpPr/>
          <p:nvPr/>
        </p:nvSpPr>
        <p:spPr>
          <a:xfrm>
            <a:off x="0" y="633600"/>
            <a:ext cx="10692720" cy="590400"/>
          </a:xfrm>
          <a:prstGeom prst="rect">
            <a:avLst/>
          </a:prstGeom>
          <a:solidFill>
            <a:srgbClr val="C1BA9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36" name="CustomShape 10"/>
          <p:cNvSpPr/>
          <p:nvPr/>
        </p:nvSpPr>
        <p:spPr>
          <a:xfrm>
            <a:off x="-63360" y="667440"/>
            <a:ext cx="106941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2400" b="0" strike="noStrike" cap="all" spc="-1">
                <a:solidFill>
                  <a:srgbClr val="FFFFFF"/>
                </a:solidFill>
                <a:latin typeface="Arial Black"/>
                <a:ea typeface="DejaVu Sans"/>
              </a:rPr>
              <a:t>COMPARAISON</a:t>
            </a:r>
            <a:r>
              <a:rPr lang="fr-FR" sz="1800" b="0" strike="noStrike" cap="all" spc="-1">
                <a:solidFill>
                  <a:srgbClr val="FFFFFF"/>
                </a:solidFill>
                <a:latin typeface="Arial Black"/>
                <a:ea typeface="DejaVu Sans"/>
              </a:rPr>
              <a:t> </a:t>
            </a:r>
            <a:r>
              <a:rPr lang="fr-FR" sz="2800" b="0" strike="noStrike" spc="-1">
                <a:solidFill>
                  <a:srgbClr val="E75E07"/>
                </a:solidFill>
                <a:latin typeface="Androgyne"/>
                <a:ea typeface="DejaVu Sans"/>
              </a:rPr>
              <a:t>Dengue / Chikungunya / Zika</a:t>
            </a:r>
            <a:endParaRPr lang="fr-FR" sz="2800" b="0" strike="noStrike" spc="-1">
              <a:latin typeface="Arial"/>
            </a:endParaRPr>
          </a:p>
        </p:txBody>
      </p:sp>
      <p:sp>
        <p:nvSpPr>
          <p:cNvPr id="15" name="CustomShape 7">
            <a:extLst>
              <a:ext uri="{FF2B5EF4-FFF2-40B4-BE49-F238E27FC236}">
                <a16:creationId xmlns:a16="http://schemas.microsoft.com/office/drawing/2014/main" id="{4DE5F2E9-E6FD-43BE-8B52-48FF5CCBF01B}"/>
              </a:ext>
            </a:extLst>
          </p:cNvPr>
          <p:cNvSpPr/>
          <p:nvPr/>
        </p:nvSpPr>
        <p:spPr>
          <a:xfrm>
            <a:off x="5071320" y="1697927"/>
            <a:ext cx="1135440" cy="1135440"/>
          </a:xfrm>
          <a:prstGeom prst="ellipse">
            <a:avLst/>
          </a:prstGeom>
          <a:solidFill>
            <a:schemeClr val="bg1"/>
          </a:solidFill>
          <a:ln>
            <a:solidFill>
              <a:srgbClr val="F7964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16" name="Picture 12">
            <a:extLst>
              <a:ext uri="{FF2B5EF4-FFF2-40B4-BE49-F238E27FC236}">
                <a16:creationId xmlns:a16="http://schemas.microsoft.com/office/drawing/2014/main" id="{4B8C3849-E559-4032-A804-288F856B2C12}"/>
              </a:ext>
            </a:extLst>
          </p:cNvPr>
          <p:cNvPicPr/>
          <p:nvPr/>
        </p:nvPicPr>
        <p:blipFill>
          <a:blip r:embed="rId3"/>
          <a:stretch/>
        </p:blipFill>
        <p:spPr>
          <a:xfrm>
            <a:off x="5125320" y="1729607"/>
            <a:ext cx="990000" cy="1091160"/>
          </a:xfrm>
          <a:prstGeom prst="rect">
            <a:avLst/>
          </a:prstGeom>
          <a:ln>
            <a:noFill/>
          </a:ln>
        </p:spPr>
      </p:pic>
      <p:sp>
        <p:nvSpPr>
          <p:cNvPr id="17" name="CustomShape 8">
            <a:extLst>
              <a:ext uri="{FF2B5EF4-FFF2-40B4-BE49-F238E27FC236}">
                <a16:creationId xmlns:a16="http://schemas.microsoft.com/office/drawing/2014/main" id="{75C184AC-B8C0-4DC1-9AF5-F984ED56001C}"/>
              </a:ext>
            </a:extLst>
          </p:cNvPr>
          <p:cNvSpPr/>
          <p:nvPr/>
        </p:nvSpPr>
        <p:spPr>
          <a:xfrm>
            <a:off x="6730560" y="1697927"/>
            <a:ext cx="1135440" cy="1135440"/>
          </a:xfrm>
          <a:prstGeom prst="ellipse">
            <a:avLst/>
          </a:prstGeom>
          <a:solidFill>
            <a:schemeClr val="bg1"/>
          </a:solidFill>
          <a:ln>
            <a:solidFill>
              <a:srgbClr val="F7964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18" name="Picture 14">
            <a:extLst>
              <a:ext uri="{FF2B5EF4-FFF2-40B4-BE49-F238E27FC236}">
                <a16:creationId xmlns:a16="http://schemas.microsoft.com/office/drawing/2014/main" id="{E0879824-EDF6-4CC6-B9B7-4EF1EF047399}"/>
              </a:ext>
            </a:extLst>
          </p:cNvPr>
          <p:cNvPicPr/>
          <p:nvPr/>
        </p:nvPicPr>
        <p:blipFill>
          <a:blip r:embed="rId4"/>
          <a:stretch/>
        </p:blipFill>
        <p:spPr>
          <a:xfrm>
            <a:off x="6753240" y="1649327"/>
            <a:ext cx="1135440" cy="1251720"/>
          </a:xfrm>
          <a:prstGeom prst="rect">
            <a:avLst/>
          </a:prstGeom>
          <a:ln>
            <a:noFill/>
          </a:ln>
        </p:spPr>
      </p:pic>
      <p:sp>
        <p:nvSpPr>
          <p:cNvPr id="19" name="CustomShape 9">
            <a:extLst>
              <a:ext uri="{FF2B5EF4-FFF2-40B4-BE49-F238E27FC236}">
                <a16:creationId xmlns:a16="http://schemas.microsoft.com/office/drawing/2014/main" id="{F3066A7B-A6FF-43AE-A5AC-44BE3D0F8B10}"/>
              </a:ext>
            </a:extLst>
          </p:cNvPr>
          <p:cNvSpPr/>
          <p:nvPr/>
        </p:nvSpPr>
        <p:spPr>
          <a:xfrm>
            <a:off x="8458200" y="1679207"/>
            <a:ext cx="1135440" cy="1135440"/>
          </a:xfrm>
          <a:prstGeom prst="ellipse">
            <a:avLst/>
          </a:prstGeom>
          <a:solidFill>
            <a:schemeClr val="bg1"/>
          </a:solidFill>
          <a:ln>
            <a:solidFill>
              <a:srgbClr val="F7964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20" name="Picture 18">
            <a:extLst>
              <a:ext uri="{FF2B5EF4-FFF2-40B4-BE49-F238E27FC236}">
                <a16:creationId xmlns:a16="http://schemas.microsoft.com/office/drawing/2014/main" id="{1971DD1D-400C-4E6E-ABD3-E156BE7685CD}"/>
              </a:ext>
            </a:extLst>
          </p:cNvPr>
          <p:cNvPicPr/>
          <p:nvPr/>
        </p:nvPicPr>
        <p:blipFill>
          <a:blip r:embed="rId5"/>
          <a:stretch/>
        </p:blipFill>
        <p:spPr>
          <a:xfrm rot="609000">
            <a:off x="8489520" y="1752647"/>
            <a:ext cx="1250280" cy="11746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28"/>
                                        </p:tgtEl>
                                        <p:attrNameLst>
                                          <p:attrName>style.visibility</p:attrName>
                                        </p:attrNameLst>
                                      </p:cBhvr>
                                      <p:to>
                                        <p:strVal val="visible"/>
                                      </p:to>
                                    </p:set>
                                    <p:anim calcmode="lin" valueType="num">
                                      <p:cBhvr additive="repl">
                                        <p:cTn id="7" dur="500" fill="hold"/>
                                        <p:tgtEl>
                                          <p:spTgt spid="828"/>
                                        </p:tgtEl>
                                        <p:attrNameLst>
                                          <p:attrName>ppt_x</p:attrName>
                                        </p:attrNameLst>
                                      </p:cBhvr>
                                      <p:tavLst>
                                        <p:tav tm="0">
                                          <p:val>
                                            <p:strVal val="0-#ppt_w/2"/>
                                          </p:val>
                                        </p:tav>
                                        <p:tav tm="100000">
                                          <p:val>
                                            <p:strVal val="#ppt_x"/>
                                          </p:val>
                                        </p:tav>
                                      </p:tavLst>
                                    </p:anim>
                                    <p:anim calcmode="lin" valueType="num">
                                      <p:cBhvr additive="repl">
                                        <p:cTn id="8" dur="500" fill="hold"/>
                                        <p:tgtEl>
                                          <p:spTgt spid="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7" name="Group 1"/>
          <p:cNvGrpSpPr/>
          <p:nvPr/>
        </p:nvGrpSpPr>
        <p:grpSpPr>
          <a:xfrm>
            <a:off x="0" y="-104760"/>
            <a:ext cx="10692720" cy="7666920"/>
            <a:chOff x="0" y="-104760"/>
            <a:chExt cx="10692720" cy="7666920"/>
          </a:xfrm>
        </p:grpSpPr>
        <p:sp>
          <p:nvSpPr>
            <p:cNvPr id="838"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39"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840"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aphicFrame>
        <p:nvGraphicFramePr>
          <p:cNvPr id="841" name="Table 5"/>
          <p:cNvGraphicFramePr/>
          <p:nvPr>
            <p:extLst>
              <p:ext uri="{D42A27DB-BD31-4B8C-83A1-F6EECF244321}">
                <p14:modId xmlns:p14="http://schemas.microsoft.com/office/powerpoint/2010/main" val="393006085"/>
              </p:ext>
            </p:extLst>
          </p:nvPr>
        </p:nvGraphicFramePr>
        <p:xfrm>
          <a:off x="894240" y="2300040"/>
          <a:ext cx="8902800" cy="4420080"/>
        </p:xfrm>
        <a:graphic>
          <a:graphicData uri="http://schemas.openxmlformats.org/drawingml/2006/table">
            <a:tbl>
              <a:tblPr/>
              <a:tblGrid>
                <a:gridCol w="371808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1728000">
                  <a:extLst>
                    <a:ext uri="{9D8B030D-6E8A-4147-A177-3AD203B41FA5}">
                      <a16:colId xmlns:a16="http://schemas.microsoft.com/office/drawing/2014/main" val="20002"/>
                    </a:ext>
                  </a:extLst>
                </a:gridCol>
                <a:gridCol w="1728720">
                  <a:extLst>
                    <a:ext uri="{9D8B030D-6E8A-4147-A177-3AD203B41FA5}">
                      <a16:colId xmlns:a16="http://schemas.microsoft.com/office/drawing/2014/main" val="20003"/>
                    </a:ext>
                  </a:extLst>
                </a:gridCol>
              </a:tblGrid>
              <a:tr h="823680">
                <a:tc>
                  <a:txBody>
                    <a:bodyPr/>
                    <a:lstStyle/>
                    <a:p>
                      <a:pPr marL="0" algn="ctr" defTabSz="914400" rtl="0" eaLnBrk="1" latinLnBrk="0" hangingPunct="1">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Signes </a:t>
                      </a:r>
                    </a:p>
                    <a:p>
                      <a:pPr marL="0" algn="ctr" defTabSz="914400" rtl="0" eaLnBrk="1" latinLnBrk="0" hangingPunct="1">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cliniques</a:t>
                      </a:r>
                    </a:p>
                  </a:txBody>
                  <a:tcPr marL="68400" marR="68400">
                    <a:lnL w="9360">
                      <a:solidFill>
                        <a:srgbClr val="F59240"/>
                      </a:solidFill>
                    </a:lnL>
                    <a:lnR w="9360" cap="flat" cmpd="sng" algn="ctr">
                      <a:solidFill>
                        <a:srgbClr val="F59240"/>
                      </a:solidFill>
                      <a:prstDash val="solid"/>
                      <a:round/>
                      <a:headEnd type="none" w="med" len="med"/>
                      <a:tailEnd type="none" w="med" len="med"/>
                    </a:lnR>
                    <a:lnT w="9360">
                      <a:solidFill>
                        <a:srgbClr val="F59240"/>
                      </a:solidFill>
                    </a:lnT>
                    <a:lnB w="25200">
                      <a:solidFill>
                        <a:srgbClr val="FFFFFF"/>
                      </a:solidFill>
                    </a:lnB>
                    <a:solidFill>
                      <a:srgbClr val="F79646"/>
                    </a:solidFill>
                  </a:tcPr>
                </a:tc>
                <a:tc>
                  <a:txBody>
                    <a:bodyPr/>
                    <a:lstStyle/>
                    <a:p>
                      <a:pPr algn="ctr">
                        <a:lnSpc>
                          <a:spcPct val="100000"/>
                        </a:lnSpc>
                      </a:pPr>
                      <a:endParaRPr lang="fr-FR" sz="1400" b="1" strike="noStrike" spc="-1" dirty="0">
                        <a:solidFill>
                          <a:srgbClr val="FFFFFF"/>
                        </a:solidFill>
                        <a:latin typeface="Open Sans Light"/>
                      </a:endParaRPr>
                    </a:p>
                    <a:p>
                      <a:pPr marL="0" algn="ctr" defTabSz="914400" rtl="0" eaLnBrk="1" latinLnBrk="0" hangingPunct="1">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Chikungunya</a:t>
                      </a: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tc>
                  <a:txBody>
                    <a:bodyPr/>
                    <a:lstStyle/>
                    <a:p>
                      <a:pPr algn="ctr">
                        <a:lnSpc>
                          <a:spcPct val="100000"/>
                        </a:lnSpc>
                      </a:pPr>
                      <a:endParaRPr lang="fr-FR" sz="1800" b="0" strike="noStrike" spc="-1" dirty="0">
                        <a:latin typeface="Arial"/>
                      </a:endParaRPr>
                    </a:p>
                    <a:p>
                      <a:pPr marL="0" algn="ctr" defTabSz="914400" rtl="0" eaLnBrk="1" latinLnBrk="0" hangingPunct="1">
                        <a:lnSpc>
                          <a:spcPts val="1300"/>
                        </a:lnSpc>
                      </a:pPr>
                      <a:r>
                        <a:rPr lang="fr-FR" sz="1400" b="1" kern="1200" dirty="0">
                          <a:solidFill>
                            <a:schemeClr val="tx1"/>
                          </a:solidFill>
                          <a:latin typeface="Arial" panose="020B0604020202020204" pitchFamily="34" charset="0"/>
                          <a:ea typeface="+mn-ea"/>
                          <a:cs typeface="Arial" panose="020B0604020202020204" pitchFamily="34" charset="0"/>
                        </a:rPr>
                        <a:t>Dengue</a:t>
                      </a: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tc>
                  <a:txBody>
                    <a:bodyPr/>
                    <a:lstStyle/>
                    <a:p>
                      <a:pPr algn="ctr">
                        <a:lnSpc>
                          <a:spcPct val="100000"/>
                        </a:lnSpc>
                      </a:pPr>
                      <a:endParaRPr lang="fr-FR" sz="1400" b="1" strike="noStrike" spc="-1" dirty="0">
                        <a:solidFill>
                          <a:srgbClr val="000000"/>
                        </a:solidFill>
                        <a:latin typeface="Open Sans Light"/>
                      </a:endParaRPr>
                    </a:p>
                    <a:p>
                      <a:pPr marL="0" algn="ctr" defTabSz="914400" rtl="0" eaLnBrk="1" latinLnBrk="0" hangingPunct="1">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ZIKA</a:t>
                      </a:r>
                    </a:p>
                  </a:txBody>
                  <a:tcPr marL="68400" marR="68400">
                    <a:lnL w="9360">
                      <a:solidFill>
                        <a:srgbClr val="F59240"/>
                      </a:solidFill>
                    </a:lnL>
                    <a:lnR w="9360">
                      <a:solidFill>
                        <a:srgbClr val="F59240"/>
                      </a:solidFill>
                    </a:lnR>
                    <a:lnT w="9360">
                      <a:solidFill>
                        <a:srgbClr val="F59240"/>
                      </a:solidFill>
                    </a:lnT>
                    <a:lnB w="25200">
                      <a:solidFill>
                        <a:srgbClr val="FFFFFF"/>
                      </a:solidFill>
                    </a:lnB>
                    <a:solidFill>
                      <a:srgbClr val="F79646"/>
                    </a:solidFill>
                  </a:tcPr>
                </a:tc>
                <a:extLst>
                  <a:ext uri="{0D108BD9-81ED-4DB2-BD59-A6C34878D82A}">
                    <a16:rowId xmlns:a16="http://schemas.microsoft.com/office/drawing/2014/main" val="10000"/>
                  </a:ext>
                </a:extLst>
              </a:tr>
              <a:tr h="452160">
                <a:tc>
                  <a:txBody>
                    <a:bodyPr/>
                    <a:lstStyle/>
                    <a:p>
                      <a:pPr algn="ctr">
                        <a:lnSpc>
                          <a:spcPct val="100000"/>
                        </a:lnSpc>
                      </a:pPr>
                      <a:r>
                        <a:rPr lang="fr-FR" sz="1400" b="0" strike="noStrike" spc="-1">
                          <a:solidFill>
                            <a:srgbClr val="000000"/>
                          </a:solidFill>
                          <a:latin typeface="Arial"/>
                        </a:rPr>
                        <a:t>Fièvre (&gt;38,5°)</a:t>
                      </a:r>
                      <a:endParaRPr lang="fr-FR" sz="1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25200" cap="flat" cmpd="sng" algn="ctr">
                      <a:solidFill>
                        <a:srgbClr val="FFFFFF"/>
                      </a:solidFill>
                      <a:prstDash val="solid"/>
                      <a:round/>
                      <a:headEnd type="none" w="med" len="med"/>
                      <a:tailEnd type="none" w="med" len="med"/>
                    </a:lnT>
                    <a:lnB w="9360">
                      <a:solidFill>
                        <a:srgbClr val="F59240"/>
                      </a:solidFill>
                    </a:lnB>
                    <a:solidFill>
                      <a:srgbClr val="FCC199"/>
                    </a:solidFill>
                  </a:tcPr>
                </a:tc>
                <a:extLst>
                  <a:ext uri="{0D108BD9-81ED-4DB2-BD59-A6C34878D82A}">
                    <a16:rowId xmlns:a16="http://schemas.microsoft.com/office/drawing/2014/main" val="10001"/>
                  </a:ext>
                </a:extLst>
              </a:tr>
              <a:tr h="635400">
                <a:tc>
                  <a:txBody>
                    <a:bodyPr/>
                    <a:lstStyle/>
                    <a:p>
                      <a:pPr algn="ctr">
                        <a:lnSpc>
                          <a:spcPct val="100000"/>
                        </a:lnSpc>
                      </a:pPr>
                      <a:r>
                        <a:rPr lang="fr-FR" sz="1400" b="0" strike="noStrike" spc="-1" dirty="0">
                          <a:solidFill>
                            <a:srgbClr val="000000"/>
                          </a:solidFill>
                          <a:latin typeface="Arial"/>
                        </a:rPr>
                        <a:t>Arthralgies </a:t>
                      </a:r>
                      <a:br>
                        <a:rPr dirty="0"/>
                      </a:br>
                      <a:r>
                        <a:rPr lang="fr-FR" sz="1400" b="0" strike="noStrike" spc="-1" dirty="0">
                          <a:solidFill>
                            <a:srgbClr val="000000"/>
                          </a:solidFill>
                          <a:latin typeface="Arial"/>
                        </a:rPr>
                        <a:t>(douleurs articulaires)</a:t>
                      </a:r>
                      <a:endParaRPr lang="fr-FR" sz="1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dirty="0">
                          <a:solidFill>
                            <a:srgbClr val="000000"/>
                          </a:solidFill>
                          <a:latin typeface="Arial"/>
                        </a:rPr>
                        <a:t>+++</a:t>
                      </a:r>
                      <a:endParaRPr lang="fr-FR" sz="2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extLst>
                  <a:ext uri="{0D108BD9-81ED-4DB2-BD59-A6C34878D82A}">
                    <a16:rowId xmlns:a16="http://schemas.microsoft.com/office/drawing/2014/main" val="10002"/>
                  </a:ext>
                </a:extLst>
              </a:tr>
              <a:tr h="626760">
                <a:tc>
                  <a:txBody>
                    <a:bodyPr/>
                    <a:lstStyle/>
                    <a:p>
                      <a:pPr algn="ctr">
                        <a:lnSpc>
                          <a:spcPct val="100000"/>
                        </a:lnSpc>
                      </a:pPr>
                      <a:r>
                        <a:rPr lang="fr-FR" sz="1400" b="0" strike="noStrike" spc="-1">
                          <a:solidFill>
                            <a:srgbClr val="000000"/>
                          </a:solidFill>
                          <a:latin typeface="Arial"/>
                        </a:rPr>
                        <a:t>Douleurs </a:t>
                      </a:r>
                      <a:br/>
                      <a:r>
                        <a:rPr lang="fr-FR" sz="1400" b="0" strike="noStrike" spc="-1">
                          <a:solidFill>
                            <a:srgbClr val="000000"/>
                          </a:solidFill>
                          <a:latin typeface="Arial"/>
                        </a:rPr>
                        <a:t>rétro-orbitraires (derrière les yeux)</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400" b="0" strike="noStrike" spc="-1" dirty="0">
                          <a:solidFill>
                            <a:srgbClr val="000000"/>
                          </a:solidFill>
                          <a:latin typeface="Arial"/>
                        </a:rPr>
                        <a:t>+</a:t>
                      </a:r>
                      <a:endParaRPr lang="fr-FR" sz="2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extLst>
                  <a:ext uri="{0D108BD9-81ED-4DB2-BD59-A6C34878D82A}">
                    <a16:rowId xmlns:a16="http://schemas.microsoft.com/office/drawing/2014/main" val="10003"/>
                  </a:ext>
                </a:extLst>
              </a:tr>
              <a:tr h="626760">
                <a:tc>
                  <a:txBody>
                    <a:bodyPr/>
                    <a:lstStyle/>
                    <a:p>
                      <a:pPr algn="ctr">
                        <a:lnSpc>
                          <a:spcPct val="100000"/>
                        </a:lnSpc>
                      </a:pPr>
                      <a:r>
                        <a:rPr lang="fr-FR" sz="1400" b="0" strike="noStrike" spc="-1">
                          <a:solidFill>
                            <a:srgbClr val="000000"/>
                          </a:solidFill>
                          <a:latin typeface="Arial"/>
                        </a:rPr>
                        <a:t>Hépatomégalie</a:t>
                      </a:r>
                      <a:endParaRPr lang="fr-FR" sz="1400" b="0" strike="noStrike" spc="-1">
                        <a:latin typeface="Arial"/>
                      </a:endParaRPr>
                    </a:p>
                    <a:p>
                      <a:pPr algn="ctr">
                        <a:lnSpc>
                          <a:spcPct val="100000"/>
                        </a:lnSpc>
                      </a:pPr>
                      <a:r>
                        <a:rPr lang="fr-FR" sz="1400" b="0" strike="noStrike" spc="-1">
                          <a:solidFill>
                            <a:srgbClr val="000000"/>
                          </a:solidFill>
                          <a:latin typeface="Arial"/>
                        </a:rPr>
                        <a:t>(foie volumineux)</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dirty="0">
                          <a:solidFill>
                            <a:srgbClr val="000000"/>
                          </a:solidFill>
                          <a:latin typeface="Arial"/>
                        </a:rPr>
                        <a:t>+++</a:t>
                      </a:r>
                      <a:endParaRPr lang="fr-FR" sz="2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extLst>
                  <a:ext uri="{0D108BD9-81ED-4DB2-BD59-A6C34878D82A}">
                    <a16:rowId xmlns:a16="http://schemas.microsoft.com/office/drawing/2014/main" val="10004"/>
                  </a:ext>
                </a:extLst>
              </a:tr>
              <a:tr h="793080">
                <a:tc>
                  <a:txBody>
                    <a:bodyPr/>
                    <a:lstStyle/>
                    <a:p>
                      <a:pPr algn="ctr">
                        <a:lnSpc>
                          <a:spcPct val="100000"/>
                        </a:lnSpc>
                      </a:pPr>
                      <a:r>
                        <a:rPr lang="fr-FR" sz="1400" b="0" strike="noStrike" spc="-1">
                          <a:solidFill>
                            <a:srgbClr val="000000"/>
                          </a:solidFill>
                          <a:latin typeface="Arial"/>
                        </a:rPr>
                        <a:t>Hémorragies</a:t>
                      </a:r>
                      <a:endParaRPr lang="fr-FR" sz="1400" b="0" strike="noStrike" spc="-1">
                        <a:latin typeface="Arial"/>
                      </a:endParaRPr>
                    </a:p>
                    <a:p>
                      <a:pPr algn="ctr">
                        <a:lnSpc>
                          <a:spcPct val="100000"/>
                        </a:lnSpc>
                      </a:pPr>
                      <a:r>
                        <a:rPr lang="fr-FR" sz="1400" b="0" strike="noStrike" spc="-1">
                          <a:solidFill>
                            <a:srgbClr val="000000"/>
                          </a:solidFill>
                          <a:latin typeface="Arial"/>
                        </a:rPr>
                        <a:t>(saignements)</a:t>
                      </a:r>
                      <a:endParaRPr lang="fr-FR" sz="1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400" b="0" strike="noStrike" spc="-1" dirty="0">
                          <a:solidFill>
                            <a:srgbClr val="000000"/>
                          </a:solidFill>
                          <a:latin typeface="Arial"/>
                        </a:rPr>
                        <a:t>0</a:t>
                      </a:r>
                      <a:endParaRPr lang="fr-FR" sz="2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tc>
                  <a:txBody>
                    <a:bodyPr/>
                    <a:lstStyle/>
                    <a:p>
                      <a:pPr algn="ctr">
                        <a:lnSpc>
                          <a:spcPct val="100000"/>
                        </a:lnSpc>
                      </a:pPr>
                      <a:r>
                        <a:rPr lang="fr-FR" sz="2400" b="0" strike="noStrike" spc="-1">
                          <a:solidFill>
                            <a:srgbClr val="000000"/>
                          </a:solidFill>
                          <a:latin typeface="Arial"/>
                        </a:rPr>
                        <a:t>0</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CC199"/>
                    </a:solidFill>
                  </a:tcPr>
                </a:tc>
                <a:extLst>
                  <a:ext uri="{0D108BD9-81ED-4DB2-BD59-A6C34878D82A}">
                    <a16:rowId xmlns:a16="http://schemas.microsoft.com/office/drawing/2014/main" val="10005"/>
                  </a:ext>
                </a:extLst>
              </a:tr>
              <a:tr h="364588">
                <a:tc>
                  <a:txBody>
                    <a:bodyPr/>
                    <a:lstStyle/>
                    <a:p>
                      <a:pPr algn="ctr">
                        <a:lnSpc>
                          <a:spcPct val="100000"/>
                        </a:lnSpc>
                      </a:pPr>
                      <a:r>
                        <a:rPr lang="fr-FR" sz="1400" b="0" strike="noStrike" spc="-1" dirty="0">
                          <a:solidFill>
                            <a:srgbClr val="000000"/>
                          </a:solidFill>
                          <a:latin typeface="Arial"/>
                        </a:rPr>
                        <a:t>Conjonctivites</a:t>
                      </a:r>
                      <a:endParaRPr lang="fr-FR" sz="1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dirty="0">
                          <a:solidFill>
                            <a:srgbClr val="000000"/>
                          </a:solidFill>
                          <a:latin typeface="Arial"/>
                        </a:rPr>
                        <a:t>+</a:t>
                      </a:r>
                      <a:endParaRPr lang="fr-FR" sz="2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a:solidFill>
                            <a:srgbClr val="000000"/>
                          </a:solidFill>
                          <a:latin typeface="Arial"/>
                        </a:rPr>
                        <a:t>+</a:t>
                      </a:r>
                      <a:endParaRPr lang="fr-FR" sz="2400" b="0" strike="noStrike" spc="-1">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tc>
                  <a:txBody>
                    <a:bodyPr/>
                    <a:lstStyle/>
                    <a:p>
                      <a:pPr algn="ctr">
                        <a:lnSpc>
                          <a:spcPct val="100000"/>
                        </a:lnSpc>
                      </a:pPr>
                      <a:r>
                        <a:rPr lang="fr-FR" sz="2400" b="0" strike="noStrike" spc="-1" dirty="0">
                          <a:solidFill>
                            <a:srgbClr val="000000"/>
                          </a:solidFill>
                          <a:latin typeface="Arial"/>
                        </a:rPr>
                        <a:t>+++</a:t>
                      </a:r>
                      <a:endParaRPr lang="fr-FR" sz="2400" b="0" strike="noStrike" spc="-1" dirty="0">
                        <a:latin typeface="Arial"/>
                      </a:endParaRPr>
                    </a:p>
                  </a:txBody>
                  <a:tcPr marL="68400" marR="68400">
                    <a:lnL w="9360">
                      <a:solidFill>
                        <a:srgbClr val="F59240"/>
                      </a:solidFill>
                    </a:lnL>
                    <a:lnR w="9360">
                      <a:solidFill>
                        <a:srgbClr val="F59240"/>
                      </a:solidFill>
                    </a:lnR>
                    <a:lnT w="9360">
                      <a:solidFill>
                        <a:srgbClr val="F59240"/>
                      </a:solidFill>
                    </a:lnT>
                    <a:lnB w="9360">
                      <a:solidFill>
                        <a:srgbClr val="F59240"/>
                      </a:solidFill>
                    </a:lnB>
                    <a:solidFill>
                      <a:srgbClr val="FFDED0"/>
                    </a:solidFill>
                  </a:tcPr>
                </a:tc>
                <a:extLst>
                  <a:ext uri="{0D108BD9-81ED-4DB2-BD59-A6C34878D82A}">
                    <a16:rowId xmlns:a16="http://schemas.microsoft.com/office/drawing/2014/main" val="10006"/>
                  </a:ext>
                </a:extLst>
              </a:tr>
            </a:tbl>
          </a:graphicData>
        </a:graphic>
      </p:graphicFrame>
      <p:sp>
        <p:nvSpPr>
          <p:cNvPr id="842" name="CustomShape 6"/>
          <p:cNvSpPr/>
          <p:nvPr/>
        </p:nvSpPr>
        <p:spPr>
          <a:xfrm>
            <a:off x="0" y="633600"/>
            <a:ext cx="10692720" cy="590400"/>
          </a:xfrm>
          <a:prstGeom prst="rect">
            <a:avLst/>
          </a:prstGeom>
          <a:solidFill>
            <a:srgbClr val="C1BA9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43" name="CustomShape 7"/>
          <p:cNvSpPr/>
          <p:nvPr/>
        </p:nvSpPr>
        <p:spPr>
          <a:xfrm>
            <a:off x="-63360" y="667440"/>
            <a:ext cx="106941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2400" b="0" strike="noStrike" cap="all" spc="-1">
                <a:solidFill>
                  <a:srgbClr val="FFFFFF"/>
                </a:solidFill>
                <a:latin typeface="Arial Black"/>
                <a:ea typeface="DejaVu Sans"/>
              </a:rPr>
              <a:t>COMPARAISON</a:t>
            </a:r>
            <a:r>
              <a:rPr lang="fr-FR" sz="1800" b="0" strike="noStrike" cap="all" spc="-1">
                <a:solidFill>
                  <a:srgbClr val="FFFFFF"/>
                </a:solidFill>
                <a:latin typeface="Arial Black"/>
                <a:ea typeface="DejaVu Sans"/>
              </a:rPr>
              <a:t> </a:t>
            </a:r>
            <a:r>
              <a:rPr lang="fr-FR" sz="2800" b="0" strike="noStrike" spc="-1">
                <a:solidFill>
                  <a:srgbClr val="E75E07"/>
                </a:solidFill>
                <a:latin typeface="Androgyne"/>
                <a:ea typeface="DejaVu Sans"/>
              </a:rPr>
              <a:t>Dengue / Chikungunya / Zika</a:t>
            </a:r>
            <a:endParaRPr lang="fr-FR" sz="2800" b="0" strike="noStrike" spc="-1">
              <a:latin typeface="Arial"/>
            </a:endParaRPr>
          </a:p>
        </p:txBody>
      </p:sp>
      <p:grpSp>
        <p:nvGrpSpPr>
          <p:cNvPr id="844" name="Group 8"/>
          <p:cNvGrpSpPr/>
          <p:nvPr/>
        </p:nvGrpSpPr>
        <p:grpSpPr>
          <a:xfrm>
            <a:off x="5033520" y="1485000"/>
            <a:ext cx="1002600" cy="1002600"/>
            <a:chOff x="5033520" y="1485000"/>
            <a:chExt cx="1002600" cy="1002600"/>
          </a:xfrm>
        </p:grpSpPr>
        <p:sp>
          <p:nvSpPr>
            <p:cNvPr id="845" name="CustomShape 9"/>
            <p:cNvSpPr/>
            <p:nvPr/>
          </p:nvSpPr>
          <p:spPr>
            <a:xfrm>
              <a:off x="5033520" y="1485000"/>
              <a:ext cx="1002600" cy="1002600"/>
            </a:xfrm>
            <a:prstGeom prst="ellipse">
              <a:avLst/>
            </a:prstGeom>
            <a:solidFill>
              <a:schemeClr val="bg1"/>
            </a:solidFill>
            <a:ln>
              <a:solidFill>
                <a:srgbClr val="F7964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846" name="Picture 38"/>
            <p:cNvPicPr/>
            <p:nvPr/>
          </p:nvPicPr>
          <p:blipFill>
            <a:blip r:embed="rId3"/>
            <a:stretch/>
          </p:blipFill>
          <p:spPr>
            <a:xfrm>
              <a:off x="5081040" y="1513080"/>
              <a:ext cx="874080" cy="963720"/>
            </a:xfrm>
            <a:prstGeom prst="rect">
              <a:avLst/>
            </a:prstGeom>
            <a:ln>
              <a:noFill/>
            </a:ln>
          </p:spPr>
        </p:pic>
      </p:grpSp>
      <p:grpSp>
        <p:nvGrpSpPr>
          <p:cNvPr id="847" name="Group 10"/>
          <p:cNvGrpSpPr/>
          <p:nvPr/>
        </p:nvGrpSpPr>
        <p:grpSpPr>
          <a:xfrm>
            <a:off x="6731280" y="1419120"/>
            <a:ext cx="1069920" cy="1155960"/>
            <a:chOff x="6731280" y="1419120"/>
            <a:chExt cx="1069920" cy="1155960"/>
          </a:xfrm>
        </p:grpSpPr>
        <p:sp>
          <p:nvSpPr>
            <p:cNvPr id="848" name="CustomShape 11"/>
            <p:cNvSpPr/>
            <p:nvPr/>
          </p:nvSpPr>
          <p:spPr>
            <a:xfrm>
              <a:off x="6731280" y="1464120"/>
              <a:ext cx="1048320" cy="1048320"/>
            </a:xfrm>
            <a:prstGeom prst="ellipse">
              <a:avLst/>
            </a:prstGeom>
            <a:solidFill>
              <a:schemeClr val="bg1"/>
            </a:solidFill>
            <a:ln>
              <a:solidFill>
                <a:srgbClr val="F7964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849" name="Picture 48"/>
            <p:cNvPicPr/>
            <p:nvPr/>
          </p:nvPicPr>
          <p:blipFill>
            <a:blip r:embed="rId4"/>
            <a:stretch/>
          </p:blipFill>
          <p:spPr>
            <a:xfrm>
              <a:off x="6752520" y="1419120"/>
              <a:ext cx="1048680" cy="1155960"/>
            </a:xfrm>
            <a:prstGeom prst="rect">
              <a:avLst/>
            </a:prstGeom>
            <a:ln>
              <a:noFill/>
            </a:ln>
          </p:spPr>
        </p:pic>
      </p:grpSp>
      <p:grpSp>
        <p:nvGrpSpPr>
          <p:cNvPr id="850" name="Group 12"/>
          <p:cNvGrpSpPr/>
          <p:nvPr/>
        </p:nvGrpSpPr>
        <p:grpSpPr>
          <a:xfrm>
            <a:off x="8392320" y="1438920"/>
            <a:ext cx="1310040" cy="1254600"/>
            <a:chOff x="8392320" y="1438920"/>
            <a:chExt cx="1310040" cy="1254600"/>
          </a:xfrm>
        </p:grpSpPr>
        <p:sp>
          <p:nvSpPr>
            <p:cNvPr id="851" name="CustomShape 13"/>
            <p:cNvSpPr/>
            <p:nvPr/>
          </p:nvSpPr>
          <p:spPr>
            <a:xfrm>
              <a:off x="8448840" y="1464120"/>
              <a:ext cx="1034640" cy="1034640"/>
            </a:xfrm>
            <a:prstGeom prst="ellipse">
              <a:avLst/>
            </a:prstGeom>
            <a:solidFill>
              <a:schemeClr val="bg1"/>
            </a:solidFill>
            <a:ln>
              <a:solidFill>
                <a:srgbClr val="F7964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852" name="Picture 56"/>
            <p:cNvPicPr/>
            <p:nvPr/>
          </p:nvPicPr>
          <p:blipFill>
            <a:blip r:embed="rId5"/>
            <a:stretch/>
          </p:blipFill>
          <p:spPr>
            <a:xfrm rot="609000">
              <a:off x="8477640" y="1530720"/>
              <a:ext cx="1139400" cy="1070640"/>
            </a:xfrm>
            <a:prstGeom prst="rect">
              <a:avLst/>
            </a:prstGeom>
            <a:ln>
              <a:noFill/>
            </a:ln>
          </p:spPr>
        </p:pic>
      </p:gr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41"/>
                                        </p:tgtEl>
                                        <p:attrNameLst>
                                          <p:attrName>style.visibility</p:attrName>
                                        </p:attrNameLst>
                                      </p:cBhvr>
                                      <p:to>
                                        <p:strVal val="visible"/>
                                      </p:to>
                                    </p:set>
                                    <p:anim calcmode="lin" valueType="num">
                                      <p:cBhvr additive="repl">
                                        <p:cTn id="7" dur="500" fill="hold"/>
                                        <p:tgtEl>
                                          <p:spTgt spid="841"/>
                                        </p:tgtEl>
                                        <p:attrNameLst>
                                          <p:attrName>ppt_x</p:attrName>
                                        </p:attrNameLst>
                                      </p:cBhvr>
                                      <p:tavLst>
                                        <p:tav tm="0">
                                          <p:val>
                                            <p:strVal val="0-#ppt_w/2"/>
                                          </p:val>
                                        </p:tav>
                                        <p:tav tm="100000">
                                          <p:val>
                                            <p:strVal val="#ppt_x"/>
                                          </p:val>
                                        </p:tav>
                                      </p:tavLst>
                                    </p:anim>
                                    <p:anim calcmode="lin" valueType="num">
                                      <p:cBhvr additive="repl">
                                        <p:cTn id="8" dur="500" fill="hold"/>
                                        <p:tgtEl>
                                          <p:spTgt spid="8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3" name="Group 1"/>
          <p:cNvGrpSpPr/>
          <p:nvPr/>
        </p:nvGrpSpPr>
        <p:grpSpPr>
          <a:xfrm>
            <a:off x="0" y="-104760"/>
            <a:ext cx="10692720" cy="7666920"/>
            <a:chOff x="0" y="-104760"/>
            <a:chExt cx="10692720" cy="7666920"/>
          </a:xfrm>
        </p:grpSpPr>
        <p:sp>
          <p:nvSpPr>
            <p:cNvPr id="854"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55"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856"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58" name="CustomShape 6"/>
          <p:cNvSpPr/>
          <p:nvPr/>
        </p:nvSpPr>
        <p:spPr>
          <a:xfrm>
            <a:off x="0" y="633600"/>
            <a:ext cx="10692720" cy="590400"/>
          </a:xfrm>
          <a:prstGeom prst="rect">
            <a:avLst/>
          </a:prstGeom>
          <a:solidFill>
            <a:srgbClr val="C1BA9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70" name="CustomShape 15"/>
          <p:cNvSpPr/>
          <p:nvPr/>
        </p:nvSpPr>
        <p:spPr>
          <a:xfrm>
            <a:off x="-63360" y="667440"/>
            <a:ext cx="106941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2400" b="0" strike="noStrike" cap="all" spc="-1">
                <a:solidFill>
                  <a:srgbClr val="FFFFFF"/>
                </a:solidFill>
                <a:latin typeface="Arial Black"/>
                <a:ea typeface="DejaVu Sans"/>
              </a:rPr>
              <a:t>COMPARAISON</a:t>
            </a:r>
            <a:r>
              <a:rPr lang="fr-FR" sz="1800" b="0" strike="noStrike" cap="all" spc="-1">
                <a:solidFill>
                  <a:srgbClr val="FFFFFF"/>
                </a:solidFill>
                <a:latin typeface="Arial Black"/>
                <a:ea typeface="DejaVu Sans"/>
              </a:rPr>
              <a:t> </a:t>
            </a:r>
            <a:r>
              <a:rPr lang="fr-FR" sz="2800" b="0" strike="noStrike" spc="-1">
                <a:solidFill>
                  <a:srgbClr val="E75E07"/>
                </a:solidFill>
                <a:latin typeface="Androgyne"/>
                <a:ea typeface="DejaVu Sans"/>
              </a:rPr>
              <a:t>Dengue / Chikungunya / Zika</a:t>
            </a:r>
            <a:endParaRPr lang="fr-FR" sz="2800" b="0" strike="noStrike" spc="-1">
              <a:latin typeface="Arial"/>
            </a:endParaRPr>
          </a:p>
        </p:txBody>
      </p:sp>
      <p:graphicFrame>
        <p:nvGraphicFramePr>
          <p:cNvPr id="20" name="Table 19">
            <a:extLst>
              <a:ext uri="{FF2B5EF4-FFF2-40B4-BE49-F238E27FC236}">
                <a16:creationId xmlns:a16="http://schemas.microsoft.com/office/drawing/2014/main" id="{884C29C9-AD84-4BA2-B089-39A96039C5A7}"/>
              </a:ext>
            </a:extLst>
          </p:cNvPr>
          <p:cNvGraphicFramePr>
            <a:graphicFrameLocks noGrp="1"/>
          </p:cNvGraphicFramePr>
          <p:nvPr>
            <p:extLst>
              <p:ext uri="{D42A27DB-BD31-4B8C-83A1-F6EECF244321}">
                <p14:modId xmlns:p14="http://schemas.microsoft.com/office/powerpoint/2010/main" val="1437590145"/>
              </p:ext>
            </p:extLst>
          </p:nvPr>
        </p:nvGraphicFramePr>
        <p:xfrm>
          <a:off x="1036300" y="1997895"/>
          <a:ext cx="8903331" cy="3993787"/>
        </p:xfrm>
        <a:graphic>
          <a:graphicData uri="http://schemas.openxmlformats.org/drawingml/2006/table">
            <a:tbl>
              <a:tblPr firstRow="1" bandRow="1">
                <a:tableStyleId>{073A0DAA-6AF3-43AB-8588-CEC1D06C72B9}</a:tableStyleId>
              </a:tblPr>
              <a:tblGrid>
                <a:gridCol w="3777000">
                  <a:extLst>
                    <a:ext uri="{9D8B030D-6E8A-4147-A177-3AD203B41FA5}">
                      <a16:colId xmlns:a16="http://schemas.microsoft.com/office/drawing/2014/main" val="20000"/>
                    </a:ext>
                  </a:extLst>
                </a:gridCol>
                <a:gridCol w="5126331">
                  <a:extLst>
                    <a:ext uri="{9D8B030D-6E8A-4147-A177-3AD203B41FA5}">
                      <a16:colId xmlns:a16="http://schemas.microsoft.com/office/drawing/2014/main" val="20001"/>
                    </a:ext>
                  </a:extLst>
                </a:gridCol>
              </a:tblGrid>
              <a:tr h="816247">
                <a:tc>
                  <a:txBody>
                    <a:bodyPr/>
                    <a:lstStyle>
                      <a:lvl1pPr marL="0">
                        <a:defRPr>
                          <a:solidFill>
                            <a:schemeClr val="tx1"/>
                          </a:solidFill>
                          <a:latin typeface="Open Sans Light"/>
                        </a:defRPr>
                      </a:lvl1pPr>
                      <a:lvl2pPr marL="457200">
                        <a:defRPr>
                          <a:solidFill>
                            <a:schemeClr val="tx1"/>
                          </a:solidFill>
                          <a:latin typeface="Open Sans Light"/>
                        </a:defRPr>
                      </a:lvl2pPr>
                      <a:lvl3pPr marL="914400">
                        <a:defRPr>
                          <a:solidFill>
                            <a:schemeClr val="tx1"/>
                          </a:solidFill>
                          <a:latin typeface="Open Sans Light"/>
                        </a:defRPr>
                      </a:lvl3pPr>
                      <a:lvl4pPr marL="1371600">
                        <a:defRPr>
                          <a:solidFill>
                            <a:schemeClr val="tx1"/>
                          </a:solidFill>
                          <a:latin typeface="Open Sans Light"/>
                        </a:defRPr>
                      </a:lvl4pPr>
                      <a:lvl5pPr marL="1828800">
                        <a:defRPr>
                          <a:solidFill>
                            <a:schemeClr val="tx1"/>
                          </a:solidFill>
                          <a:latin typeface="Open Sans Light"/>
                        </a:defRPr>
                      </a:lvl5pPr>
                      <a:lvl6pPr marL="2286000">
                        <a:defRPr>
                          <a:solidFill>
                            <a:schemeClr val="tx1"/>
                          </a:solidFill>
                          <a:latin typeface="Open Sans Light"/>
                        </a:defRPr>
                      </a:lvl6pPr>
                      <a:lvl7pPr marL="2743200">
                        <a:defRPr>
                          <a:solidFill>
                            <a:schemeClr val="tx1"/>
                          </a:solidFill>
                          <a:latin typeface="Open Sans Light"/>
                        </a:defRPr>
                      </a:lvl7pPr>
                      <a:lvl8pPr marL="3200400">
                        <a:defRPr>
                          <a:solidFill>
                            <a:schemeClr val="tx1"/>
                          </a:solidFill>
                          <a:latin typeface="Open Sans Light"/>
                        </a:defRPr>
                      </a:lvl8pPr>
                      <a:lvl9pPr marL="3657600">
                        <a:defRPr>
                          <a:solidFill>
                            <a:schemeClr val="tx1"/>
                          </a:solidFill>
                          <a:latin typeface="Open Sans Light"/>
                        </a:defRPr>
                      </a:lvl9pPr>
                    </a:lstStyle>
                    <a:p>
                      <a:pPr algn="ctr"/>
                      <a:endParaRPr lang="pl-PL" sz="1400" dirty="0">
                        <a:solidFill>
                          <a:schemeClr val="bg1"/>
                        </a:solidFill>
                        <a:latin typeface="Arial" panose="020B0604020202020204" pitchFamily="34" charset="0"/>
                        <a:cs typeface="Arial" panose="020B0604020202020204" pitchFamily="34" charset="0"/>
                      </a:endParaRPr>
                    </a:p>
                  </a:txBody>
                  <a:tcPr marL="68580" marR="68580" marT="34290" marB="34290" anchor="ctr"/>
                </a:tc>
                <a:tc>
                  <a:txBody>
                    <a:bodyPr/>
                    <a:lstStyle>
                      <a:lvl1pPr marL="0">
                        <a:defRPr>
                          <a:solidFill>
                            <a:schemeClr val="tx1"/>
                          </a:solidFill>
                          <a:latin typeface="Open Sans Light"/>
                        </a:defRPr>
                      </a:lvl1pPr>
                      <a:lvl2pPr marL="457200">
                        <a:defRPr>
                          <a:solidFill>
                            <a:schemeClr val="tx1"/>
                          </a:solidFill>
                          <a:latin typeface="Open Sans Light"/>
                        </a:defRPr>
                      </a:lvl2pPr>
                      <a:lvl3pPr marL="914400">
                        <a:defRPr>
                          <a:solidFill>
                            <a:schemeClr val="tx1"/>
                          </a:solidFill>
                          <a:latin typeface="Open Sans Light"/>
                        </a:defRPr>
                      </a:lvl3pPr>
                      <a:lvl4pPr marL="1371600">
                        <a:defRPr>
                          <a:solidFill>
                            <a:schemeClr val="tx1"/>
                          </a:solidFill>
                          <a:latin typeface="Open Sans Light"/>
                        </a:defRPr>
                      </a:lvl4pPr>
                      <a:lvl5pPr marL="1828800">
                        <a:defRPr>
                          <a:solidFill>
                            <a:schemeClr val="tx1"/>
                          </a:solidFill>
                          <a:latin typeface="Open Sans Light"/>
                        </a:defRPr>
                      </a:lvl5pPr>
                      <a:lvl6pPr marL="2286000">
                        <a:defRPr>
                          <a:solidFill>
                            <a:schemeClr val="tx1"/>
                          </a:solidFill>
                          <a:latin typeface="Open Sans Light"/>
                        </a:defRPr>
                      </a:lvl6pPr>
                      <a:lvl7pPr marL="2743200">
                        <a:defRPr>
                          <a:solidFill>
                            <a:schemeClr val="tx1"/>
                          </a:solidFill>
                          <a:latin typeface="Open Sans Light"/>
                        </a:defRPr>
                      </a:lvl7pPr>
                      <a:lvl8pPr marL="3200400">
                        <a:defRPr>
                          <a:solidFill>
                            <a:schemeClr val="tx1"/>
                          </a:solidFill>
                          <a:latin typeface="Open Sans Light"/>
                        </a:defRPr>
                      </a:lvl8pPr>
                      <a:lvl9pPr marL="3657600">
                        <a:defRPr>
                          <a:solidFill>
                            <a:schemeClr val="tx1"/>
                          </a:solidFill>
                          <a:latin typeface="Open Sans Light"/>
                        </a:defRPr>
                      </a:lvl9pPr>
                    </a:lstStyle>
                    <a:p>
                      <a:pPr algn="ctr"/>
                      <a:endParaRPr lang="pl-PL" sz="1400" dirty="0">
                        <a:solidFill>
                          <a:schemeClr val="bg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0"/>
                  </a:ext>
                </a:extLst>
              </a:tr>
              <a:tr h="557211">
                <a:tc>
                  <a:txBody>
                    <a:bodyPr/>
                    <a:lstStyle>
                      <a:lvl1pPr marL="0">
                        <a:defRPr>
                          <a:solidFill>
                            <a:schemeClr val="tx1"/>
                          </a:solidFill>
                          <a:latin typeface="Open Sans Light"/>
                        </a:defRPr>
                      </a:lvl1pPr>
                      <a:lvl2pPr marL="457200">
                        <a:defRPr>
                          <a:solidFill>
                            <a:schemeClr val="tx1"/>
                          </a:solidFill>
                          <a:latin typeface="Open Sans Light"/>
                        </a:defRPr>
                      </a:lvl2pPr>
                      <a:lvl3pPr marL="914400">
                        <a:defRPr>
                          <a:solidFill>
                            <a:schemeClr val="tx1"/>
                          </a:solidFill>
                          <a:latin typeface="Open Sans Light"/>
                        </a:defRPr>
                      </a:lvl3pPr>
                      <a:lvl4pPr marL="1371600">
                        <a:defRPr>
                          <a:solidFill>
                            <a:schemeClr val="tx1"/>
                          </a:solidFill>
                          <a:latin typeface="Open Sans Light"/>
                        </a:defRPr>
                      </a:lvl4pPr>
                      <a:lvl5pPr marL="1828800">
                        <a:defRPr>
                          <a:solidFill>
                            <a:schemeClr val="tx1"/>
                          </a:solidFill>
                          <a:latin typeface="Open Sans Light"/>
                        </a:defRPr>
                      </a:lvl5pPr>
                      <a:lvl6pPr marL="2286000">
                        <a:defRPr>
                          <a:solidFill>
                            <a:schemeClr val="tx1"/>
                          </a:solidFill>
                          <a:latin typeface="Open Sans Light"/>
                        </a:defRPr>
                      </a:lvl6pPr>
                      <a:lvl7pPr marL="2743200">
                        <a:defRPr>
                          <a:solidFill>
                            <a:schemeClr val="tx1"/>
                          </a:solidFill>
                          <a:latin typeface="Open Sans Light"/>
                        </a:defRPr>
                      </a:lvl7pPr>
                      <a:lvl8pPr marL="3200400">
                        <a:defRPr>
                          <a:solidFill>
                            <a:schemeClr val="tx1"/>
                          </a:solidFill>
                          <a:latin typeface="Open Sans Light"/>
                        </a:defRPr>
                      </a:lvl8pPr>
                      <a:lvl9pPr marL="3657600">
                        <a:defRPr>
                          <a:solidFill>
                            <a:schemeClr val="tx1"/>
                          </a:solidFill>
                          <a:latin typeface="Open Sans Light"/>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800" dirty="0" err="1">
                          <a:latin typeface="Arial" panose="020B0604020202020204" pitchFamily="34" charset="0"/>
                          <a:cs typeface="Arial" panose="020B0604020202020204" pitchFamily="34" charset="0"/>
                        </a:rPr>
                        <a:t>Chikungunya</a:t>
                      </a:r>
                      <a:endParaRPr lang="pl-PL" sz="1800" b="1"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lvl1pPr marL="0">
                        <a:defRPr>
                          <a:solidFill>
                            <a:schemeClr val="tx1"/>
                          </a:solidFill>
                          <a:latin typeface="Open Sans Light"/>
                        </a:defRPr>
                      </a:lvl1pPr>
                      <a:lvl2pPr marL="457200">
                        <a:defRPr>
                          <a:solidFill>
                            <a:schemeClr val="tx1"/>
                          </a:solidFill>
                          <a:latin typeface="Open Sans Light"/>
                        </a:defRPr>
                      </a:lvl2pPr>
                      <a:lvl3pPr marL="914400">
                        <a:defRPr>
                          <a:solidFill>
                            <a:schemeClr val="tx1"/>
                          </a:solidFill>
                          <a:latin typeface="Open Sans Light"/>
                        </a:defRPr>
                      </a:lvl3pPr>
                      <a:lvl4pPr marL="1371600">
                        <a:defRPr>
                          <a:solidFill>
                            <a:schemeClr val="tx1"/>
                          </a:solidFill>
                          <a:latin typeface="Open Sans Light"/>
                        </a:defRPr>
                      </a:lvl4pPr>
                      <a:lvl5pPr marL="1828800">
                        <a:defRPr>
                          <a:solidFill>
                            <a:schemeClr val="tx1"/>
                          </a:solidFill>
                          <a:latin typeface="Open Sans Light"/>
                        </a:defRPr>
                      </a:lvl5pPr>
                      <a:lvl6pPr marL="2286000">
                        <a:defRPr>
                          <a:solidFill>
                            <a:schemeClr val="tx1"/>
                          </a:solidFill>
                          <a:latin typeface="Open Sans Light"/>
                        </a:defRPr>
                      </a:lvl6pPr>
                      <a:lvl7pPr marL="2743200">
                        <a:defRPr>
                          <a:solidFill>
                            <a:schemeClr val="tx1"/>
                          </a:solidFill>
                          <a:latin typeface="Open Sans Light"/>
                        </a:defRPr>
                      </a:lvl7pPr>
                      <a:lvl8pPr marL="3200400">
                        <a:defRPr>
                          <a:solidFill>
                            <a:schemeClr val="tx1"/>
                          </a:solidFill>
                          <a:latin typeface="Open Sans Light"/>
                        </a:defRPr>
                      </a:lvl8pPr>
                      <a:lvl9pPr marL="3657600">
                        <a:defRPr>
                          <a:solidFill>
                            <a:schemeClr val="tx1"/>
                          </a:solidFill>
                          <a:latin typeface="Open Sans Light"/>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2000" dirty="0">
                        <a:solidFill>
                          <a:schemeClr val="dk1"/>
                        </a:solidFill>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2000" dirty="0">
                          <a:solidFill>
                            <a:schemeClr val="dk1"/>
                          </a:solidFill>
                          <a:latin typeface="Arial" panose="020B0604020202020204" pitchFamily="34" charset="0"/>
                          <a:ea typeface="+mn-ea"/>
                          <a:cs typeface="Arial" panose="020B0604020202020204" pitchFamily="34" charset="0"/>
                        </a:rPr>
                        <a:t>Douleurs invalidantes</a:t>
                      </a:r>
                    </a:p>
                    <a:p>
                      <a:pPr marL="0" marR="0" lvl="0" indent="0" algn="ctr" defTabSz="914400" eaLnBrk="1" fontAlgn="auto" latinLnBrk="0" hangingPunct="1">
                        <a:lnSpc>
                          <a:spcPct val="100000"/>
                        </a:lnSpc>
                        <a:spcBef>
                          <a:spcPts val="0"/>
                        </a:spcBef>
                        <a:spcAft>
                          <a:spcPts val="0"/>
                        </a:spcAft>
                        <a:buClrTx/>
                        <a:buSzTx/>
                        <a:buFontTx/>
                        <a:buNone/>
                        <a:tabLst/>
                        <a:defRPr/>
                      </a:pPr>
                      <a:endParaRPr lang="pl-PL" sz="20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10001"/>
                  </a:ext>
                </a:extLst>
              </a:tr>
              <a:tr h="41007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800" dirty="0">
                          <a:latin typeface="Arial" panose="020B0604020202020204" pitchFamily="34" charset="0"/>
                          <a:cs typeface="Arial" panose="020B0604020202020204" pitchFamily="34" charset="0"/>
                        </a:rPr>
                        <a:t>Dengue</a:t>
                      </a:r>
                      <a:endParaRPr lang="pl-PL" sz="1800" b="1"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2000" dirty="0">
                        <a:solidFill>
                          <a:schemeClr val="dk1"/>
                        </a:solidFill>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2000" dirty="0">
                          <a:solidFill>
                            <a:schemeClr val="dk1"/>
                          </a:solidFill>
                          <a:latin typeface="Arial" panose="020B0604020202020204" pitchFamily="34" charset="0"/>
                          <a:ea typeface="+mn-ea"/>
                          <a:cs typeface="Arial" panose="020B0604020202020204" pitchFamily="34" charset="0"/>
                        </a:rPr>
                        <a:t>Dengue hémorragique</a:t>
                      </a:r>
                      <a:endParaRPr lang="pl-PL" sz="2000" dirty="0">
                        <a:solidFill>
                          <a:schemeClr val="dk1"/>
                        </a:solidFill>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pl-PL" sz="20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10002"/>
                  </a:ext>
                </a:extLst>
              </a:tr>
              <a:tr h="77227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800" dirty="0" err="1">
                          <a:latin typeface="Arial" panose="020B0604020202020204" pitchFamily="34" charset="0"/>
                          <a:cs typeface="Arial" panose="020B0604020202020204" pitchFamily="34" charset="0"/>
                        </a:rPr>
                        <a:t>Zika</a:t>
                      </a:r>
                      <a:endParaRPr lang="pl-PL" sz="1800" b="1"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2000" dirty="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2000" dirty="0">
                          <a:latin typeface="Arial" panose="020B0604020202020204" pitchFamily="34" charset="0"/>
                          <a:cs typeface="Arial" panose="020B0604020202020204" pitchFamily="34" charset="0"/>
                        </a:rPr>
                        <a:t>Microcéphalie fœtale</a:t>
                      </a:r>
                    </a:p>
                    <a:p>
                      <a:pPr marL="0" marR="0" lvl="0" indent="0" algn="ctr" defTabSz="914400" eaLnBrk="1" fontAlgn="auto" latinLnBrk="0" hangingPunct="1">
                        <a:lnSpc>
                          <a:spcPct val="100000"/>
                        </a:lnSpc>
                        <a:spcBef>
                          <a:spcPts val="0"/>
                        </a:spcBef>
                        <a:spcAft>
                          <a:spcPts val="0"/>
                        </a:spcAft>
                        <a:buClrTx/>
                        <a:buSzTx/>
                        <a:buFontTx/>
                        <a:buNone/>
                        <a:tabLst/>
                        <a:defRPr/>
                      </a:pPr>
                      <a:endParaRPr lang="pl-PL" sz="2400" dirty="0">
                        <a:latin typeface="Arial" panose="020B0604020202020204" pitchFamily="34" charset="0"/>
                        <a:cs typeface="Arial" panose="020B0604020202020204" pitchFamily="34" charset="0"/>
                      </a:endParaRPr>
                    </a:p>
                    <a:p>
                      <a:pPr algn="ctr"/>
                      <a:endParaRPr lang="pl-PL" sz="1100" b="1"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grpSp>
        <p:nvGrpSpPr>
          <p:cNvPr id="21" name="Group 20">
            <a:extLst>
              <a:ext uri="{FF2B5EF4-FFF2-40B4-BE49-F238E27FC236}">
                <a16:creationId xmlns:a16="http://schemas.microsoft.com/office/drawing/2014/main" id="{8004DE3D-BC5E-4B5E-9CC5-6231EA855172}"/>
              </a:ext>
            </a:extLst>
          </p:cNvPr>
          <p:cNvGrpSpPr/>
          <p:nvPr/>
        </p:nvGrpSpPr>
        <p:grpSpPr>
          <a:xfrm>
            <a:off x="658437" y="5000625"/>
            <a:ext cx="905938" cy="882314"/>
            <a:chOff x="1577109" y="467363"/>
            <a:chExt cx="1282552" cy="1249107"/>
          </a:xfrm>
        </p:grpSpPr>
        <p:sp>
          <p:nvSpPr>
            <p:cNvPr id="22" name="Oval 21">
              <a:extLst>
                <a:ext uri="{FF2B5EF4-FFF2-40B4-BE49-F238E27FC236}">
                  <a16:creationId xmlns:a16="http://schemas.microsoft.com/office/drawing/2014/main" id="{2EEB47D1-E816-4AF5-A40B-473F4E290C46}"/>
                </a:ext>
              </a:extLst>
            </p:cNvPr>
            <p:cNvSpPr/>
            <p:nvPr/>
          </p:nvSpPr>
          <p:spPr>
            <a:xfrm>
              <a:off x="1577109" y="467363"/>
              <a:ext cx="1136011" cy="1136011"/>
            </a:xfrm>
            <a:prstGeom prst="ellipse">
              <a:avLst/>
            </a:prstGeom>
            <a:solidFill>
              <a:schemeClr val="bg1"/>
            </a:solidFill>
            <a:ln>
              <a:solidFill>
                <a:srgbClr val="CB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2">
              <a:extLst>
                <a:ext uri="{FF2B5EF4-FFF2-40B4-BE49-F238E27FC236}">
                  <a16:creationId xmlns:a16="http://schemas.microsoft.com/office/drawing/2014/main" id="{06E3A9A3-6309-473D-B133-A27691254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8785">
              <a:off x="1608733" y="541101"/>
              <a:ext cx="1250928" cy="1175369"/>
            </a:xfrm>
            <a:prstGeom prst="rect">
              <a:avLst/>
            </a:prstGeom>
          </p:spPr>
        </p:pic>
      </p:grpSp>
      <p:sp>
        <p:nvSpPr>
          <p:cNvPr id="24" name="Rectangle 23">
            <a:extLst>
              <a:ext uri="{FF2B5EF4-FFF2-40B4-BE49-F238E27FC236}">
                <a16:creationId xmlns:a16="http://schemas.microsoft.com/office/drawing/2014/main" id="{0CF7B6C9-6D53-4128-A06B-07BC01234C02}"/>
              </a:ext>
            </a:extLst>
          </p:cNvPr>
          <p:cNvSpPr/>
          <p:nvPr/>
        </p:nvSpPr>
        <p:spPr>
          <a:xfrm>
            <a:off x="1036300" y="1997895"/>
            <a:ext cx="8903331" cy="841495"/>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F255C5CE-322B-4246-BD15-EB33B13D6252}"/>
              </a:ext>
            </a:extLst>
          </p:cNvPr>
          <p:cNvSpPr/>
          <p:nvPr/>
        </p:nvSpPr>
        <p:spPr>
          <a:xfrm>
            <a:off x="1188700" y="2218587"/>
            <a:ext cx="8610599" cy="400110"/>
          </a:xfrm>
          <a:prstGeom prst="rect">
            <a:avLst/>
          </a:prstGeom>
        </p:spPr>
        <p:txBody>
          <a:bodyPr wrap="square">
            <a:spAutoFit/>
          </a:bodyPr>
          <a:lstStyle/>
          <a:p>
            <a:pPr algn="ctr" defTabSz="685800">
              <a:defRPr/>
            </a:pPr>
            <a:r>
              <a:rPr lang="fr-FR" sz="2000" b="1" dirty="0">
                <a:solidFill>
                  <a:schemeClr val="bg1"/>
                </a:solidFill>
                <a:latin typeface="Arial" panose="020B0604020202020204" pitchFamily="34" charset="0"/>
                <a:cs typeface="Arial" panose="020B0604020202020204" pitchFamily="34" charset="0"/>
              </a:rPr>
              <a:t>Gravité / complications</a:t>
            </a:r>
            <a:endParaRPr lang="pl-PL" b="1" dirty="0">
              <a:solidFill>
                <a:schemeClr val="bg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AAA9F97D-6B86-4B1D-B15B-E6D2424F488D}"/>
              </a:ext>
            </a:extLst>
          </p:cNvPr>
          <p:cNvGrpSpPr/>
          <p:nvPr/>
        </p:nvGrpSpPr>
        <p:grpSpPr>
          <a:xfrm>
            <a:off x="680822" y="2904391"/>
            <a:ext cx="771262" cy="771262"/>
            <a:chOff x="-1809608" y="485853"/>
            <a:chExt cx="1136011" cy="1136011"/>
          </a:xfrm>
        </p:grpSpPr>
        <p:sp>
          <p:nvSpPr>
            <p:cNvPr id="27" name="Oval 26">
              <a:extLst>
                <a:ext uri="{FF2B5EF4-FFF2-40B4-BE49-F238E27FC236}">
                  <a16:creationId xmlns:a16="http://schemas.microsoft.com/office/drawing/2014/main" id="{B62FA7CD-A709-4ECE-89CF-FF38FA106D8A}"/>
                </a:ext>
              </a:extLst>
            </p:cNvPr>
            <p:cNvSpPr/>
            <p:nvPr/>
          </p:nvSpPr>
          <p:spPr>
            <a:xfrm>
              <a:off x="-1809608" y="485853"/>
              <a:ext cx="1136011" cy="1136011"/>
            </a:xfrm>
            <a:prstGeom prst="ellipse">
              <a:avLst/>
            </a:prstGeom>
            <a:solidFill>
              <a:schemeClr val="bg1"/>
            </a:solidFill>
            <a:ln>
              <a:solidFill>
                <a:srgbClr val="CB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544DC939-A859-4DE3-87BE-AC382735EF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5792" y="517623"/>
              <a:ext cx="990601" cy="1091913"/>
            </a:xfrm>
            <a:prstGeom prst="rect">
              <a:avLst/>
            </a:prstGeom>
          </p:spPr>
        </p:pic>
      </p:grpSp>
      <p:grpSp>
        <p:nvGrpSpPr>
          <p:cNvPr id="29" name="Group 28">
            <a:extLst>
              <a:ext uri="{FF2B5EF4-FFF2-40B4-BE49-F238E27FC236}">
                <a16:creationId xmlns:a16="http://schemas.microsoft.com/office/drawing/2014/main" id="{90FD9413-C9C0-424C-A5BC-5C865225C547}"/>
              </a:ext>
            </a:extLst>
          </p:cNvPr>
          <p:cNvGrpSpPr/>
          <p:nvPr/>
        </p:nvGrpSpPr>
        <p:grpSpPr>
          <a:xfrm>
            <a:off x="655897" y="3843577"/>
            <a:ext cx="821111" cy="887309"/>
            <a:chOff x="-150567" y="437399"/>
            <a:chExt cx="1158927" cy="1252360"/>
          </a:xfrm>
        </p:grpSpPr>
        <p:sp>
          <p:nvSpPr>
            <p:cNvPr id="30" name="Oval 29">
              <a:extLst>
                <a:ext uri="{FF2B5EF4-FFF2-40B4-BE49-F238E27FC236}">
                  <a16:creationId xmlns:a16="http://schemas.microsoft.com/office/drawing/2014/main" id="{F01480FA-EDF2-47C3-89F4-4BDF46E9264E}"/>
                </a:ext>
              </a:extLst>
            </p:cNvPr>
            <p:cNvSpPr/>
            <p:nvPr/>
          </p:nvSpPr>
          <p:spPr>
            <a:xfrm>
              <a:off x="-150567" y="485853"/>
              <a:ext cx="1136011" cy="1136011"/>
            </a:xfrm>
            <a:prstGeom prst="ellipse">
              <a:avLst/>
            </a:prstGeom>
            <a:solidFill>
              <a:schemeClr val="bg1"/>
            </a:solidFill>
            <a:ln>
              <a:solidFill>
                <a:srgbClr val="CB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Picture 30">
              <a:extLst>
                <a:ext uri="{FF2B5EF4-FFF2-40B4-BE49-F238E27FC236}">
                  <a16:creationId xmlns:a16="http://schemas.microsoft.com/office/drawing/2014/main" id="{80A0E230-4C4F-4881-AC54-681C55024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802" y="437399"/>
              <a:ext cx="1136162" cy="125236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1" name="Group 1"/>
          <p:cNvGrpSpPr/>
          <p:nvPr/>
        </p:nvGrpSpPr>
        <p:grpSpPr>
          <a:xfrm>
            <a:off x="0" y="-104760"/>
            <a:ext cx="10692720" cy="7666920"/>
            <a:chOff x="0" y="-104760"/>
            <a:chExt cx="10692720" cy="7666920"/>
          </a:xfrm>
        </p:grpSpPr>
        <p:sp>
          <p:nvSpPr>
            <p:cNvPr id="872" name="CustomShape 2"/>
            <p:cNvSpPr/>
            <p:nvPr/>
          </p:nvSpPr>
          <p:spPr>
            <a:xfrm>
              <a:off x="0" y="-104760"/>
              <a:ext cx="161496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73" name="CustomShape 3"/>
            <p:cNvSpPr/>
            <p:nvPr/>
          </p:nvSpPr>
          <p:spPr>
            <a:xfrm>
              <a:off x="1617120" y="-104040"/>
              <a:ext cx="90756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874" name="CustomShape 4"/>
          <p:cNvSpPr/>
          <p:nvPr/>
        </p:nvSpPr>
        <p:spPr>
          <a:xfrm>
            <a:off x="203040" y="123840"/>
            <a:ext cx="10286280" cy="868608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75" name="CustomShape 5"/>
          <p:cNvSpPr/>
          <p:nvPr/>
        </p:nvSpPr>
        <p:spPr>
          <a:xfrm>
            <a:off x="355680" y="276120"/>
            <a:ext cx="9981360" cy="632376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76" name="CustomShape 6"/>
          <p:cNvSpPr/>
          <p:nvPr/>
        </p:nvSpPr>
        <p:spPr>
          <a:xfrm>
            <a:off x="1003320" y="5686560"/>
            <a:ext cx="9143280" cy="360"/>
          </a:xfrm>
          <a:custGeom>
            <a:avLst/>
            <a:gdLst/>
            <a:ahLst/>
            <a:cxnLst/>
            <a:rect l="l" t="t" r="r" b="b"/>
            <a:pathLst>
              <a:path w="21600" h="21600">
                <a:moveTo>
                  <a:pt x="0" y="0"/>
                </a:moveTo>
                <a:lnTo>
                  <a:pt x="21600" y="21600"/>
                </a:lnTo>
              </a:path>
            </a:pathLst>
          </a:custGeom>
          <a:noFill/>
          <a:ln w="76320">
            <a:solidFill>
              <a:schemeClr val="tx1">
                <a:lumMod val="65000"/>
                <a:lumOff val="35000"/>
              </a:schemeClr>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877" name="CustomShape 7"/>
          <p:cNvSpPr/>
          <p:nvPr/>
        </p:nvSpPr>
        <p:spPr>
          <a:xfrm flipH="1">
            <a:off x="1231200" y="5000760"/>
            <a:ext cx="16920" cy="597600"/>
          </a:xfrm>
          <a:custGeom>
            <a:avLst/>
            <a:gdLst/>
            <a:ahLst/>
            <a:cxnLst/>
            <a:rect l="l" t="t" r="r" b="b"/>
            <a:pathLst>
              <a:path w="21600" h="21600">
                <a:moveTo>
                  <a:pt x="0" y="0"/>
                </a:moveTo>
                <a:lnTo>
                  <a:pt x="21600" y="21600"/>
                </a:lnTo>
              </a:path>
            </a:pathLst>
          </a:custGeom>
          <a:solidFill>
            <a:schemeClr val="accent2"/>
          </a:solidFill>
          <a:ln w="57240">
            <a:solidFill>
              <a:schemeClr val="tx1">
                <a:lumMod val="65000"/>
                <a:lumOff val="35000"/>
              </a:schemeClr>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878" name="CustomShape 8"/>
          <p:cNvSpPr/>
          <p:nvPr/>
        </p:nvSpPr>
        <p:spPr>
          <a:xfrm flipH="1">
            <a:off x="3346920" y="5000760"/>
            <a:ext cx="16920" cy="597600"/>
          </a:xfrm>
          <a:custGeom>
            <a:avLst/>
            <a:gdLst/>
            <a:ahLst/>
            <a:cxnLst/>
            <a:rect l="l" t="t" r="r" b="b"/>
            <a:pathLst>
              <a:path w="21600" h="21600">
                <a:moveTo>
                  <a:pt x="0" y="0"/>
                </a:moveTo>
                <a:lnTo>
                  <a:pt x="21600" y="21600"/>
                </a:lnTo>
              </a:path>
            </a:pathLst>
          </a:custGeom>
          <a:solidFill>
            <a:schemeClr val="accent2"/>
          </a:solidFill>
          <a:ln w="57240">
            <a:solidFill>
              <a:schemeClr val="tx1">
                <a:lumMod val="65000"/>
                <a:lumOff val="35000"/>
              </a:schemeClr>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879" name="CustomShape 9"/>
          <p:cNvSpPr/>
          <p:nvPr/>
        </p:nvSpPr>
        <p:spPr>
          <a:xfrm flipH="1">
            <a:off x="8927280" y="5000760"/>
            <a:ext cx="16920" cy="597600"/>
          </a:xfrm>
          <a:custGeom>
            <a:avLst/>
            <a:gdLst/>
            <a:ahLst/>
            <a:cxnLst/>
            <a:rect l="l" t="t" r="r" b="b"/>
            <a:pathLst>
              <a:path w="21600" h="21600">
                <a:moveTo>
                  <a:pt x="0" y="0"/>
                </a:moveTo>
                <a:lnTo>
                  <a:pt x="21600" y="21600"/>
                </a:lnTo>
              </a:path>
            </a:pathLst>
          </a:custGeom>
          <a:solidFill>
            <a:schemeClr val="accent2"/>
          </a:solidFill>
          <a:ln w="57240">
            <a:solidFill>
              <a:schemeClr val="accent6"/>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880" name="CustomShape 10"/>
          <p:cNvSpPr/>
          <p:nvPr/>
        </p:nvSpPr>
        <p:spPr>
          <a:xfrm>
            <a:off x="473400" y="4363200"/>
            <a:ext cx="159588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cap="all" spc="-1">
                <a:solidFill>
                  <a:srgbClr val="404040"/>
                </a:solidFill>
                <a:latin typeface="Arial"/>
                <a:ea typeface="DejaVu Sans"/>
              </a:rPr>
              <a:t>Piqûre de moustique</a:t>
            </a:r>
            <a:endParaRPr lang="fr-FR" sz="1600" b="0" strike="noStrike" spc="-1">
              <a:latin typeface="Arial"/>
            </a:endParaRPr>
          </a:p>
        </p:txBody>
      </p:sp>
      <p:sp>
        <p:nvSpPr>
          <p:cNvPr id="881" name="CustomShape 11"/>
          <p:cNvSpPr/>
          <p:nvPr/>
        </p:nvSpPr>
        <p:spPr>
          <a:xfrm>
            <a:off x="1118160" y="5603400"/>
            <a:ext cx="227160" cy="227160"/>
          </a:xfrm>
          <a:prstGeom prst="ellipse">
            <a:avLst/>
          </a:prstGeom>
          <a:solidFill>
            <a:schemeClr val="accent2"/>
          </a:solidFill>
          <a:ln>
            <a:noFill/>
          </a:ln>
          <a:effectLst>
            <a:outerShdw blurRad="266700" algn="ctr" rotWithShape="0">
              <a:srgbClr val="FF0000"/>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82" name="CustomShape 12"/>
          <p:cNvSpPr/>
          <p:nvPr/>
        </p:nvSpPr>
        <p:spPr>
          <a:xfrm>
            <a:off x="2877480" y="3659400"/>
            <a:ext cx="2628360" cy="1950120"/>
          </a:xfrm>
          <a:custGeom>
            <a:avLst/>
            <a:gdLst/>
            <a:ahLst/>
            <a:cxnLst/>
            <a:rect l="l" t="t" r="r" b="b"/>
            <a:pathLst>
              <a:path w="2682240" h="1950737">
                <a:moveTo>
                  <a:pt x="0" y="1950737"/>
                </a:moveTo>
                <a:cubicBezTo>
                  <a:pt x="167640" y="978763"/>
                  <a:pt x="335280" y="6790"/>
                  <a:pt x="782320" y="17"/>
                </a:cubicBezTo>
                <a:cubicBezTo>
                  <a:pt x="1229360" y="-6756"/>
                  <a:pt x="2682240" y="1910097"/>
                  <a:pt x="2682240" y="1910097"/>
                </a:cubicBezTo>
                <a:lnTo>
                  <a:pt x="2682240" y="1910097"/>
                </a:lnTo>
                <a:lnTo>
                  <a:pt x="2682240" y="1910097"/>
                </a:lnTo>
                <a:lnTo>
                  <a:pt x="2672080" y="1910097"/>
                </a:lnTo>
                <a:lnTo>
                  <a:pt x="2672080" y="1910097"/>
                </a:lnTo>
                <a:lnTo>
                  <a:pt x="2672080" y="1910097"/>
                </a:lnTo>
              </a:path>
            </a:pathLst>
          </a:custGeom>
          <a:noFill/>
          <a:ln>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83" name="CustomShape 13"/>
          <p:cNvSpPr/>
          <p:nvPr/>
        </p:nvSpPr>
        <p:spPr>
          <a:xfrm>
            <a:off x="3348360" y="4379760"/>
            <a:ext cx="120924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0" strike="noStrike" spc="-1">
                <a:solidFill>
                  <a:srgbClr val="1F497D"/>
                </a:solidFill>
                <a:latin typeface="Arial"/>
                <a:ea typeface="DejaVu Sans"/>
              </a:rPr>
              <a:t>Virémie</a:t>
            </a:r>
            <a:endParaRPr lang="fr-FR" sz="1600" b="0" strike="noStrike" spc="-1">
              <a:latin typeface="Arial"/>
            </a:endParaRPr>
          </a:p>
        </p:txBody>
      </p:sp>
      <p:sp>
        <p:nvSpPr>
          <p:cNvPr id="884" name="CustomShape 14"/>
          <p:cNvSpPr/>
          <p:nvPr/>
        </p:nvSpPr>
        <p:spPr>
          <a:xfrm>
            <a:off x="962280" y="6041520"/>
            <a:ext cx="5565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Black"/>
                <a:ea typeface="DejaVu Sans"/>
              </a:rPr>
              <a:t>J-7</a:t>
            </a:r>
            <a:endParaRPr lang="fr-FR" sz="1400" b="0" strike="noStrike" spc="-1">
              <a:latin typeface="Arial"/>
            </a:endParaRPr>
          </a:p>
        </p:txBody>
      </p:sp>
      <p:sp>
        <p:nvSpPr>
          <p:cNvPr id="885" name="CustomShape 15"/>
          <p:cNvSpPr/>
          <p:nvPr/>
        </p:nvSpPr>
        <p:spPr>
          <a:xfrm>
            <a:off x="2451240" y="6041520"/>
            <a:ext cx="87120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404040"/>
                </a:solidFill>
                <a:latin typeface="Arial Black"/>
                <a:ea typeface="DejaVu Sans"/>
              </a:rPr>
              <a:t>J-2/ -1</a:t>
            </a:r>
            <a:endParaRPr lang="fr-FR" sz="1400" b="0" strike="noStrike" spc="-1">
              <a:latin typeface="Arial"/>
            </a:endParaRPr>
          </a:p>
        </p:txBody>
      </p:sp>
      <p:sp>
        <p:nvSpPr>
          <p:cNvPr id="886" name="CustomShape 16"/>
          <p:cNvSpPr/>
          <p:nvPr/>
        </p:nvSpPr>
        <p:spPr>
          <a:xfrm>
            <a:off x="3152880" y="6041520"/>
            <a:ext cx="67680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1F497D"/>
                </a:solidFill>
                <a:latin typeface="Arial Black"/>
                <a:ea typeface="DejaVu Sans"/>
              </a:rPr>
              <a:t>J0</a:t>
            </a:r>
            <a:endParaRPr lang="fr-FR" sz="1400" b="0" strike="noStrike" spc="-1">
              <a:latin typeface="Arial"/>
            </a:endParaRPr>
          </a:p>
        </p:txBody>
      </p:sp>
      <p:sp>
        <p:nvSpPr>
          <p:cNvPr id="887" name="CustomShape 17"/>
          <p:cNvSpPr/>
          <p:nvPr/>
        </p:nvSpPr>
        <p:spPr>
          <a:xfrm>
            <a:off x="4865040" y="2257560"/>
            <a:ext cx="4050000" cy="3314160"/>
          </a:xfrm>
          <a:custGeom>
            <a:avLst/>
            <a:gdLst/>
            <a:ahLst/>
            <a:cxnLst/>
            <a:rect l="l" t="t" r="r" b="b"/>
            <a:pathLst>
              <a:path w="2682240" h="1950737">
                <a:moveTo>
                  <a:pt x="0" y="1950737"/>
                </a:moveTo>
                <a:cubicBezTo>
                  <a:pt x="167640" y="978763"/>
                  <a:pt x="335280" y="6790"/>
                  <a:pt x="782320" y="17"/>
                </a:cubicBezTo>
                <a:cubicBezTo>
                  <a:pt x="1229360" y="-6756"/>
                  <a:pt x="2682240" y="1910097"/>
                  <a:pt x="2682240" y="1910097"/>
                </a:cubicBezTo>
                <a:lnTo>
                  <a:pt x="2682240" y="1910097"/>
                </a:lnTo>
                <a:lnTo>
                  <a:pt x="2682240" y="1910097"/>
                </a:lnTo>
                <a:lnTo>
                  <a:pt x="2672080" y="1910097"/>
                </a:lnTo>
                <a:lnTo>
                  <a:pt x="2672080" y="1910097"/>
                </a:lnTo>
                <a:lnTo>
                  <a:pt x="2672080" y="1910097"/>
                </a:lnTo>
              </a:path>
            </a:pathLst>
          </a:custGeom>
          <a:noFill/>
          <a:ln>
            <a:solidFill>
              <a:schemeClr val="accent6"/>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88" name="CustomShape 18"/>
          <p:cNvSpPr/>
          <p:nvPr/>
        </p:nvSpPr>
        <p:spPr>
          <a:xfrm flipH="1">
            <a:off x="2874600" y="5000760"/>
            <a:ext cx="16920" cy="597600"/>
          </a:xfrm>
          <a:custGeom>
            <a:avLst/>
            <a:gdLst/>
            <a:ahLst/>
            <a:cxnLst/>
            <a:rect l="l" t="t" r="r" b="b"/>
            <a:pathLst>
              <a:path w="21600" h="21600">
                <a:moveTo>
                  <a:pt x="0" y="0"/>
                </a:moveTo>
                <a:lnTo>
                  <a:pt x="21600" y="21600"/>
                </a:lnTo>
              </a:path>
            </a:pathLst>
          </a:custGeom>
          <a:solidFill>
            <a:schemeClr val="accent2"/>
          </a:solidFill>
          <a:ln w="57240">
            <a:solidFill>
              <a:schemeClr val="tx1">
                <a:lumMod val="65000"/>
                <a:lumOff val="35000"/>
              </a:schemeClr>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889" name="CustomShape 19"/>
          <p:cNvSpPr/>
          <p:nvPr/>
        </p:nvSpPr>
        <p:spPr>
          <a:xfrm flipH="1">
            <a:off x="4831560" y="5000760"/>
            <a:ext cx="16920" cy="597600"/>
          </a:xfrm>
          <a:custGeom>
            <a:avLst/>
            <a:gdLst/>
            <a:ahLst/>
            <a:cxnLst/>
            <a:rect l="l" t="t" r="r" b="b"/>
            <a:pathLst>
              <a:path w="21600" h="21600">
                <a:moveTo>
                  <a:pt x="0" y="0"/>
                </a:moveTo>
                <a:lnTo>
                  <a:pt x="21600" y="21600"/>
                </a:lnTo>
              </a:path>
            </a:pathLst>
          </a:custGeom>
          <a:solidFill>
            <a:schemeClr val="accent2"/>
          </a:solidFill>
          <a:ln w="57240">
            <a:solidFill>
              <a:schemeClr val="tx1">
                <a:lumMod val="65000"/>
                <a:lumOff val="35000"/>
              </a:schemeClr>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890" name="CustomShape 20"/>
          <p:cNvSpPr/>
          <p:nvPr/>
        </p:nvSpPr>
        <p:spPr>
          <a:xfrm>
            <a:off x="5727600" y="2500200"/>
            <a:ext cx="120924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0" strike="noStrike" spc="-1">
                <a:solidFill>
                  <a:srgbClr val="F79646"/>
                </a:solidFill>
                <a:latin typeface="Arial"/>
                <a:ea typeface="DejaVu Sans"/>
              </a:rPr>
              <a:t>Ig M</a:t>
            </a:r>
            <a:endParaRPr lang="fr-FR" sz="1600" b="0" strike="noStrike" spc="-1">
              <a:latin typeface="Arial"/>
            </a:endParaRPr>
          </a:p>
        </p:txBody>
      </p:sp>
      <p:sp>
        <p:nvSpPr>
          <p:cNvPr id="891" name="CustomShape 21"/>
          <p:cNvSpPr/>
          <p:nvPr/>
        </p:nvSpPr>
        <p:spPr>
          <a:xfrm>
            <a:off x="5720040" y="1798560"/>
            <a:ext cx="4469760" cy="3778560"/>
          </a:xfrm>
          <a:custGeom>
            <a:avLst/>
            <a:gdLst/>
            <a:ahLst/>
            <a:cxnLst/>
            <a:rect l="l" t="t" r="r" b="b"/>
            <a:pathLst>
              <a:path w="4470400" h="3779202">
                <a:moveTo>
                  <a:pt x="0" y="3779202"/>
                </a:moveTo>
                <a:cubicBezTo>
                  <a:pt x="379306" y="2228108"/>
                  <a:pt x="758613" y="677015"/>
                  <a:pt x="1503680" y="152082"/>
                </a:cubicBezTo>
                <a:cubicBezTo>
                  <a:pt x="2248747" y="-372851"/>
                  <a:pt x="4470400" y="629602"/>
                  <a:pt x="4470400" y="629602"/>
                </a:cubicBezTo>
                <a:lnTo>
                  <a:pt x="4470400" y="629602"/>
                </a:lnTo>
                <a:lnTo>
                  <a:pt x="4470400" y="629602"/>
                </a:lnTo>
              </a:path>
            </a:pathLst>
          </a:custGeom>
          <a:noFill/>
          <a:ln>
            <a:solidFill>
              <a:srgbClr val="C00000"/>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92" name="CustomShape 22"/>
          <p:cNvSpPr/>
          <p:nvPr/>
        </p:nvSpPr>
        <p:spPr>
          <a:xfrm flipH="1">
            <a:off x="5709240" y="5000760"/>
            <a:ext cx="16920" cy="597600"/>
          </a:xfrm>
          <a:custGeom>
            <a:avLst/>
            <a:gdLst/>
            <a:ahLst/>
            <a:cxnLst/>
            <a:rect l="l" t="t" r="r" b="b"/>
            <a:pathLst>
              <a:path w="21600" h="21600">
                <a:moveTo>
                  <a:pt x="0" y="0"/>
                </a:moveTo>
                <a:lnTo>
                  <a:pt x="21600" y="21600"/>
                </a:lnTo>
              </a:path>
            </a:pathLst>
          </a:custGeom>
          <a:solidFill>
            <a:schemeClr val="accent2"/>
          </a:solidFill>
          <a:ln w="57240">
            <a:solidFill>
              <a:srgbClr val="C00000"/>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893" name="CustomShape 23"/>
          <p:cNvSpPr/>
          <p:nvPr/>
        </p:nvSpPr>
        <p:spPr>
          <a:xfrm>
            <a:off x="8525520" y="2103120"/>
            <a:ext cx="120924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0" strike="noStrike" spc="-1">
                <a:solidFill>
                  <a:srgbClr val="C00000"/>
                </a:solidFill>
                <a:latin typeface="Arial"/>
                <a:ea typeface="DejaVu Sans"/>
              </a:rPr>
              <a:t>Ig G</a:t>
            </a:r>
            <a:endParaRPr lang="fr-FR" sz="1600" b="0" strike="noStrike" spc="-1">
              <a:latin typeface="Arial"/>
            </a:endParaRPr>
          </a:p>
        </p:txBody>
      </p:sp>
      <p:sp>
        <p:nvSpPr>
          <p:cNvPr id="894" name="CustomShape 24"/>
          <p:cNvSpPr/>
          <p:nvPr/>
        </p:nvSpPr>
        <p:spPr>
          <a:xfrm>
            <a:off x="4606920" y="6041520"/>
            <a:ext cx="75852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F79646"/>
                </a:solidFill>
                <a:latin typeface="Arial Black"/>
                <a:ea typeface="DejaVu Sans"/>
              </a:rPr>
              <a:t>J4 J5</a:t>
            </a:r>
            <a:endParaRPr lang="fr-FR" sz="1400" b="0" strike="noStrike" spc="-1">
              <a:latin typeface="Arial"/>
            </a:endParaRPr>
          </a:p>
        </p:txBody>
      </p:sp>
      <p:sp>
        <p:nvSpPr>
          <p:cNvPr id="895" name="CustomShape 25"/>
          <p:cNvSpPr/>
          <p:nvPr/>
        </p:nvSpPr>
        <p:spPr>
          <a:xfrm>
            <a:off x="5423040" y="6041520"/>
            <a:ext cx="90612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C00000"/>
                </a:solidFill>
                <a:latin typeface="Arial Black"/>
                <a:ea typeface="DejaVu Sans"/>
              </a:rPr>
              <a:t>J7-J10</a:t>
            </a:r>
            <a:endParaRPr lang="fr-FR" sz="1400" b="0" strike="noStrike" spc="-1">
              <a:latin typeface="Arial"/>
            </a:endParaRPr>
          </a:p>
        </p:txBody>
      </p:sp>
      <p:sp>
        <p:nvSpPr>
          <p:cNvPr id="896" name="Line 26"/>
          <p:cNvSpPr/>
          <p:nvPr/>
        </p:nvSpPr>
        <p:spPr>
          <a:xfrm flipH="1">
            <a:off x="6809400" y="5353200"/>
            <a:ext cx="390240" cy="677520"/>
          </a:xfrm>
          <a:prstGeom prst="line">
            <a:avLst/>
          </a:prstGeom>
          <a:ln w="38160">
            <a:solidFill>
              <a:schemeClr val="tx1">
                <a:lumMod val="65000"/>
                <a:lumOff val="35000"/>
              </a:schemeClr>
            </a:solidFill>
            <a:round/>
          </a:ln>
        </p:spPr>
        <p:style>
          <a:lnRef idx="1">
            <a:schemeClr val="accent1"/>
          </a:lnRef>
          <a:fillRef idx="0">
            <a:schemeClr val="accent1"/>
          </a:fillRef>
          <a:effectRef idx="0">
            <a:schemeClr val="accent1"/>
          </a:effectRef>
          <a:fontRef idx="minor"/>
        </p:style>
        <p:txBody>
          <a:bodyPr/>
          <a:lstStyle/>
          <a:p>
            <a:endParaRPr lang="en-US"/>
          </a:p>
        </p:txBody>
      </p:sp>
      <p:sp>
        <p:nvSpPr>
          <p:cNvPr id="897" name="Line 27"/>
          <p:cNvSpPr/>
          <p:nvPr/>
        </p:nvSpPr>
        <p:spPr>
          <a:xfrm flipH="1">
            <a:off x="6954480" y="5355720"/>
            <a:ext cx="390240" cy="677520"/>
          </a:xfrm>
          <a:prstGeom prst="line">
            <a:avLst/>
          </a:prstGeom>
          <a:ln w="38160">
            <a:solidFill>
              <a:schemeClr val="tx1">
                <a:lumMod val="65000"/>
                <a:lumOff val="35000"/>
              </a:schemeClr>
            </a:solidFill>
            <a:round/>
          </a:ln>
        </p:spPr>
        <p:style>
          <a:lnRef idx="1">
            <a:schemeClr val="accent1"/>
          </a:lnRef>
          <a:fillRef idx="0">
            <a:schemeClr val="accent1"/>
          </a:fillRef>
          <a:effectRef idx="0">
            <a:schemeClr val="accent1"/>
          </a:effectRef>
          <a:fontRef idx="minor"/>
        </p:style>
        <p:txBody>
          <a:bodyPr/>
          <a:lstStyle/>
          <a:p>
            <a:endParaRPr lang="en-US"/>
          </a:p>
        </p:txBody>
      </p:sp>
      <p:sp>
        <p:nvSpPr>
          <p:cNvPr id="898" name="CustomShape 28"/>
          <p:cNvSpPr/>
          <p:nvPr/>
        </p:nvSpPr>
        <p:spPr>
          <a:xfrm>
            <a:off x="8386200" y="6041520"/>
            <a:ext cx="1046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F79646"/>
                </a:solidFill>
                <a:latin typeface="Arial Black"/>
                <a:ea typeface="DejaVu Sans"/>
              </a:rPr>
              <a:t>J40 – M3</a:t>
            </a:r>
            <a:endParaRPr lang="fr-FR" sz="1400" b="0" strike="noStrike" spc="-1">
              <a:latin typeface="Arial"/>
            </a:endParaRPr>
          </a:p>
        </p:txBody>
      </p:sp>
      <p:grpSp>
        <p:nvGrpSpPr>
          <p:cNvPr id="899" name="Group 29"/>
          <p:cNvGrpSpPr/>
          <p:nvPr/>
        </p:nvGrpSpPr>
        <p:grpSpPr>
          <a:xfrm>
            <a:off x="6501960" y="3449880"/>
            <a:ext cx="4195080" cy="552600"/>
            <a:chOff x="6501960" y="3449880"/>
            <a:chExt cx="4195080" cy="552600"/>
          </a:xfrm>
        </p:grpSpPr>
        <p:sp>
          <p:nvSpPr>
            <p:cNvPr id="900" name="CustomShape 30"/>
            <p:cNvSpPr/>
            <p:nvPr/>
          </p:nvSpPr>
          <p:spPr>
            <a:xfrm rot="2400">
              <a:off x="7428240" y="3450600"/>
              <a:ext cx="2325600" cy="550800"/>
            </a:xfrm>
            <a:prstGeom prst="roundRect">
              <a:avLst>
                <a:gd name="adj" fmla="val 16667"/>
              </a:avLst>
            </a:prstGeom>
            <a:solidFill>
              <a:schemeClr val="accent6"/>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01" name="CustomShape 31"/>
            <p:cNvSpPr/>
            <p:nvPr/>
          </p:nvSpPr>
          <p:spPr>
            <a:xfrm rot="21569400">
              <a:off x="6503040" y="3556440"/>
              <a:ext cx="41922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0" strike="noStrike" spc="-1">
                  <a:solidFill>
                    <a:srgbClr val="FFFFFF"/>
                  </a:solidFill>
                  <a:latin typeface="Arial"/>
                  <a:ea typeface="DejaVu Sans"/>
                </a:rPr>
                <a:t>Dengue primaire</a:t>
              </a:r>
              <a:endParaRPr lang="fr-FR" sz="1600" b="0" strike="noStrike" spc="-1">
                <a:latin typeface="Arial"/>
              </a:endParaRPr>
            </a:p>
          </p:txBody>
        </p:sp>
      </p:grpSp>
      <p:grpSp>
        <p:nvGrpSpPr>
          <p:cNvPr id="902" name="Group 32"/>
          <p:cNvGrpSpPr/>
          <p:nvPr/>
        </p:nvGrpSpPr>
        <p:grpSpPr>
          <a:xfrm>
            <a:off x="1640520" y="1063080"/>
            <a:ext cx="4195080" cy="552600"/>
            <a:chOff x="1640520" y="1063080"/>
            <a:chExt cx="4195080" cy="552600"/>
          </a:xfrm>
        </p:grpSpPr>
        <p:sp>
          <p:nvSpPr>
            <p:cNvPr id="903" name="CustomShape 33"/>
            <p:cNvSpPr/>
            <p:nvPr/>
          </p:nvSpPr>
          <p:spPr>
            <a:xfrm rot="2400">
              <a:off x="2566800" y="1063800"/>
              <a:ext cx="2325600" cy="550800"/>
            </a:xfrm>
            <a:prstGeom prst="roundRect">
              <a:avLst>
                <a:gd name="adj" fmla="val 16667"/>
              </a:avLst>
            </a:prstGeom>
            <a:solidFill>
              <a:schemeClr val="accent1">
                <a:lumMod val="20000"/>
                <a:lumOff val="80000"/>
              </a:schemeClr>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04" name="CustomShape 34"/>
            <p:cNvSpPr/>
            <p:nvPr/>
          </p:nvSpPr>
          <p:spPr>
            <a:xfrm rot="21569400">
              <a:off x="1641600" y="1169640"/>
              <a:ext cx="41922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1F497D"/>
                  </a:solidFill>
                  <a:latin typeface="Arial"/>
                  <a:ea typeface="DejaVu Sans"/>
                </a:rPr>
                <a:t>Diagnostic précoce</a:t>
              </a:r>
              <a:endParaRPr lang="fr-FR" sz="1600" b="0" strike="noStrike" spc="-1">
                <a:latin typeface="Arial"/>
              </a:endParaRPr>
            </a:p>
          </p:txBody>
        </p:sp>
      </p:grpSp>
      <p:grpSp>
        <p:nvGrpSpPr>
          <p:cNvPr id="905" name="Group 35"/>
          <p:cNvGrpSpPr/>
          <p:nvPr/>
        </p:nvGrpSpPr>
        <p:grpSpPr>
          <a:xfrm>
            <a:off x="5936760" y="1063080"/>
            <a:ext cx="4195080" cy="552600"/>
            <a:chOff x="5936760" y="1063080"/>
            <a:chExt cx="4195080" cy="552600"/>
          </a:xfrm>
        </p:grpSpPr>
        <p:sp>
          <p:nvSpPr>
            <p:cNvPr id="906" name="CustomShape 36"/>
            <p:cNvSpPr/>
            <p:nvPr/>
          </p:nvSpPr>
          <p:spPr>
            <a:xfrm rot="2400">
              <a:off x="6863040" y="1063800"/>
              <a:ext cx="2325600" cy="550800"/>
            </a:xfrm>
            <a:prstGeom prst="roundRect">
              <a:avLst>
                <a:gd name="adj" fmla="val 16667"/>
              </a:avLst>
            </a:prstGeom>
            <a:solidFill>
              <a:schemeClr val="accent2">
                <a:lumMod val="20000"/>
                <a:lumOff val="80000"/>
              </a:schemeClr>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07" name="CustomShape 37"/>
            <p:cNvSpPr/>
            <p:nvPr/>
          </p:nvSpPr>
          <p:spPr>
            <a:xfrm rot="21569400">
              <a:off x="5937840" y="1169640"/>
              <a:ext cx="41922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C00000"/>
                  </a:solidFill>
                  <a:latin typeface="Arial"/>
                  <a:ea typeface="DejaVu Sans"/>
                </a:rPr>
                <a:t>Diagnostic tardif</a:t>
              </a:r>
              <a:endParaRPr lang="fr-FR" sz="1600" b="0" strike="noStrike" spc="-1">
                <a:latin typeface="Arial"/>
              </a:endParaRPr>
            </a:p>
          </p:txBody>
        </p:sp>
      </p:grpSp>
      <p:grpSp>
        <p:nvGrpSpPr>
          <p:cNvPr id="908" name="Group 38"/>
          <p:cNvGrpSpPr/>
          <p:nvPr/>
        </p:nvGrpSpPr>
        <p:grpSpPr>
          <a:xfrm>
            <a:off x="925200" y="2054520"/>
            <a:ext cx="4195080" cy="396360"/>
            <a:chOff x="925200" y="2054520"/>
            <a:chExt cx="4195080" cy="396360"/>
          </a:xfrm>
        </p:grpSpPr>
        <p:sp>
          <p:nvSpPr>
            <p:cNvPr id="909" name="CustomShape 39"/>
            <p:cNvSpPr/>
            <p:nvPr/>
          </p:nvSpPr>
          <p:spPr>
            <a:xfrm>
              <a:off x="1908000" y="2054520"/>
              <a:ext cx="2213280" cy="396360"/>
            </a:xfrm>
            <a:prstGeom prst="rect">
              <a:avLst/>
            </a:prstGeom>
            <a:solidFill>
              <a:schemeClr val="bg1"/>
            </a:solidFill>
            <a:ln>
              <a:solidFill>
                <a:schemeClr val="accent4"/>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10" name="CustomShape 40"/>
            <p:cNvSpPr/>
            <p:nvPr/>
          </p:nvSpPr>
          <p:spPr>
            <a:xfrm rot="21569400">
              <a:off x="926280" y="2084040"/>
              <a:ext cx="41922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604A7B"/>
                  </a:solidFill>
                  <a:latin typeface="Arial"/>
                  <a:ea typeface="DejaVu Sans"/>
                </a:rPr>
                <a:t>Virus, génome</a:t>
              </a:r>
              <a:endParaRPr lang="fr-FR" sz="1600" b="0" strike="noStrike" spc="-1">
                <a:latin typeface="Arial"/>
              </a:endParaRPr>
            </a:p>
          </p:txBody>
        </p:sp>
      </p:grpSp>
      <p:grpSp>
        <p:nvGrpSpPr>
          <p:cNvPr id="911" name="Group 41"/>
          <p:cNvGrpSpPr/>
          <p:nvPr/>
        </p:nvGrpSpPr>
        <p:grpSpPr>
          <a:xfrm>
            <a:off x="1914120" y="2570400"/>
            <a:ext cx="4195080" cy="396360"/>
            <a:chOff x="1914120" y="2570400"/>
            <a:chExt cx="4195080" cy="396360"/>
          </a:xfrm>
        </p:grpSpPr>
        <p:sp>
          <p:nvSpPr>
            <p:cNvPr id="912" name="CustomShape 42"/>
            <p:cNvSpPr/>
            <p:nvPr/>
          </p:nvSpPr>
          <p:spPr>
            <a:xfrm>
              <a:off x="2896560" y="2570400"/>
              <a:ext cx="2213280" cy="396360"/>
            </a:xfrm>
            <a:prstGeom prst="rect">
              <a:avLst/>
            </a:prstGeom>
            <a:solidFill>
              <a:schemeClr val="bg1"/>
            </a:solidFill>
            <a:ln>
              <a:solidFill>
                <a:schemeClr val="accent3">
                  <a:lumMod val="75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13" name="CustomShape 43"/>
            <p:cNvSpPr/>
            <p:nvPr/>
          </p:nvSpPr>
          <p:spPr>
            <a:xfrm rot="21569400">
              <a:off x="1915200" y="2599560"/>
              <a:ext cx="41922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77933C"/>
                  </a:solidFill>
                  <a:latin typeface="Arial"/>
                  <a:ea typeface="DejaVu Sans"/>
                </a:rPr>
                <a:t>Antigène</a:t>
              </a:r>
              <a:endParaRPr lang="fr-FR" sz="1600" b="0" strike="noStrike" spc="-1">
                <a:latin typeface="Arial"/>
              </a:endParaRPr>
            </a:p>
          </p:txBody>
        </p:sp>
      </p:grpSp>
      <p:grpSp>
        <p:nvGrpSpPr>
          <p:cNvPr id="914" name="Group 44"/>
          <p:cNvGrpSpPr/>
          <p:nvPr/>
        </p:nvGrpSpPr>
        <p:grpSpPr>
          <a:xfrm>
            <a:off x="1641960" y="3090960"/>
            <a:ext cx="4195080" cy="396360"/>
            <a:chOff x="1641960" y="3090960"/>
            <a:chExt cx="4195080" cy="396360"/>
          </a:xfrm>
        </p:grpSpPr>
        <p:sp>
          <p:nvSpPr>
            <p:cNvPr id="915" name="CustomShape 45"/>
            <p:cNvSpPr/>
            <p:nvPr/>
          </p:nvSpPr>
          <p:spPr>
            <a:xfrm>
              <a:off x="2624760" y="3090960"/>
              <a:ext cx="2213280" cy="396360"/>
            </a:xfrm>
            <a:prstGeom prst="rect">
              <a:avLst/>
            </a:prstGeom>
            <a:solidFill>
              <a:schemeClr val="bg1"/>
            </a:solidFill>
            <a:ln>
              <a:solidFill>
                <a:schemeClr val="accent5"/>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16" name="CustomShape 46"/>
            <p:cNvSpPr/>
            <p:nvPr/>
          </p:nvSpPr>
          <p:spPr>
            <a:xfrm rot="21569400">
              <a:off x="1643040" y="3120480"/>
              <a:ext cx="41922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600" b="1" strike="noStrike" spc="-1">
                  <a:solidFill>
                    <a:srgbClr val="4BACC6"/>
                  </a:solidFill>
                  <a:latin typeface="Arial"/>
                  <a:ea typeface="DejaVu Sans"/>
                </a:rPr>
                <a:t>Fièvre</a:t>
              </a:r>
              <a:endParaRPr lang="fr-FR" sz="1600" b="0" strike="noStrike" spc="-1">
                <a:latin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7" name="Group 1"/>
          <p:cNvGrpSpPr/>
          <p:nvPr/>
        </p:nvGrpSpPr>
        <p:grpSpPr>
          <a:xfrm>
            <a:off x="0" y="0"/>
            <a:ext cx="10692720" cy="7562160"/>
            <a:chOff x="0" y="0"/>
            <a:chExt cx="10692720" cy="7562160"/>
          </a:xfrm>
        </p:grpSpPr>
        <p:sp>
          <p:nvSpPr>
            <p:cNvPr id="918" name="CustomShape 2"/>
            <p:cNvSpPr/>
            <p:nvPr/>
          </p:nvSpPr>
          <p:spPr>
            <a:xfrm>
              <a:off x="0" y="0"/>
              <a:ext cx="1408320" cy="756216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19" name="CustomShape 3"/>
            <p:cNvSpPr/>
            <p:nvPr/>
          </p:nvSpPr>
          <p:spPr>
            <a:xfrm>
              <a:off x="1414080" y="720"/>
              <a:ext cx="9278640" cy="756144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grpSp>
        <p:nvGrpSpPr>
          <p:cNvPr id="920" name="Group 4"/>
          <p:cNvGrpSpPr/>
          <p:nvPr/>
        </p:nvGrpSpPr>
        <p:grpSpPr>
          <a:xfrm>
            <a:off x="1433160" y="1454760"/>
            <a:ext cx="7826040" cy="4583880"/>
            <a:chOff x="1433160" y="1454760"/>
            <a:chExt cx="7826040" cy="4583880"/>
          </a:xfrm>
        </p:grpSpPr>
        <p:sp>
          <p:nvSpPr>
            <p:cNvPr id="921" name="CustomShape 5"/>
            <p:cNvSpPr/>
            <p:nvPr/>
          </p:nvSpPr>
          <p:spPr>
            <a:xfrm rot="21231000">
              <a:off x="1574640" y="1850040"/>
              <a:ext cx="7543080" cy="30474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22" name="CustomShape 6"/>
            <p:cNvSpPr/>
            <p:nvPr/>
          </p:nvSpPr>
          <p:spPr>
            <a:xfrm>
              <a:off x="2286000" y="4591440"/>
              <a:ext cx="1447200" cy="144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923" name="CustomShape 7"/>
          <p:cNvSpPr/>
          <p:nvPr/>
        </p:nvSpPr>
        <p:spPr>
          <a:xfrm>
            <a:off x="1795320" y="2142000"/>
            <a:ext cx="7102080" cy="283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800" b="0" strike="noStrike" spc="-1">
                <a:solidFill>
                  <a:srgbClr val="404040"/>
                </a:solidFill>
                <a:latin typeface="Androgyne"/>
                <a:ea typeface="DejaVu Sans"/>
              </a:rPr>
              <a:t>Sensibilisation aux</a:t>
            </a:r>
            <a:endParaRPr lang="fr-FR" sz="4800" b="0" strike="noStrike" spc="-1">
              <a:latin typeface="Arial"/>
            </a:endParaRPr>
          </a:p>
          <a:p>
            <a:pPr algn="ctr">
              <a:lnSpc>
                <a:spcPct val="100000"/>
              </a:lnSpc>
            </a:pPr>
            <a:r>
              <a:rPr lang="fr-FR" sz="4800" b="0" strike="noStrike" cap="all" spc="-1">
                <a:solidFill>
                  <a:srgbClr val="E46C0A"/>
                </a:solidFill>
                <a:latin typeface="Arial Black"/>
                <a:ea typeface="DejaVu Sans"/>
              </a:rPr>
              <a:t>Méthodes</a:t>
            </a:r>
            <a:endParaRPr lang="fr-FR" sz="4800" b="0" strike="noStrike" spc="-1">
              <a:latin typeface="Arial"/>
            </a:endParaRPr>
          </a:p>
          <a:p>
            <a:pPr algn="ctr">
              <a:lnSpc>
                <a:spcPct val="100000"/>
              </a:lnSpc>
            </a:pPr>
            <a:r>
              <a:rPr lang="fr-FR" sz="2800" b="0" strike="noStrike" spc="-1">
                <a:solidFill>
                  <a:srgbClr val="404040"/>
                </a:solidFill>
                <a:latin typeface="Androgyne"/>
                <a:ea typeface="DejaVu Sans"/>
              </a:rPr>
              <a:t>intégrées de lutte et de prévention contre les maladies vectorielles</a:t>
            </a:r>
            <a:endParaRPr lang="fr-FR" sz="2800" b="0" strike="noStrike" spc="-1">
              <a:latin typeface="Arial"/>
            </a:endParaRPr>
          </a:p>
          <a:p>
            <a:pPr algn="ctr">
              <a:lnSpc>
                <a:spcPct val="100000"/>
              </a:lnSpc>
            </a:pPr>
            <a:endParaRPr lang="fr-FR" sz="2800" b="0" strike="noStrike" spc="-1">
              <a:latin typeface="Arial"/>
            </a:endParaRPr>
          </a:p>
        </p:txBody>
      </p:sp>
      <p:grpSp>
        <p:nvGrpSpPr>
          <p:cNvPr id="924" name="Group 8"/>
          <p:cNvGrpSpPr/>
          <p:nvPr/>
        </p:nvGrpSpPr>
        <p:grpSpPr>
          <a:xfrm>
            <a:off x="107640" y="1302120"/>
            <a:ext cx="5980320" cy="1116720"/>
            <a:chOff x="107640" y="1302120"/>
            <a:chExt cx="5980320" cy="1116720"/>
          </a:xfrm>
        </p:grpSpPr>
        <p:sp>
          <p:nvSpPr>
            <p:cNvPr id="925" name="CustomShape 9"/>
            <p:cNvSpPr/>
            <p:nvPr/>
          </p:nvSpPr>
          <p:spPr>
            <a:xfrm rot="21236400">
              <a:off x="514440" y="1585080"/>
              <a:ext cx="5392080" cy="550800"/>
            </a:xfrm>
            <a:prstGeom prst="roundRect">
              <a:avLst>
                <a:gd name="adj" fmla="val 16667"/>
              </a:avLst>
            </a:prstGeom>
            <a:solidFill>
              <a:schemeClr val="accent3"/>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26" name="CustomShape 10"/>
            <p:cNvSpPr/>
            <p:nvPr/>
          </p:nvSpPr>
          <p:spPr>
            <a:xfrm rot="21216000">
              <a:off x="112680" y="1658160"/>
              <a:ext cx="597024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Les gestes de prévention</a:t>
              </a:r>
              <a:endParaRPr lang="fr-FR" sz="2200" b="0" strike="noStrike" spc="-1">
                <a:latin typeface="Arial"/>
              </a:endParaRPr>
            </a:p>
          </p:txBody>
        </p:sp>
      </p:grpSp>
      <p:sp>
        <p:nvSpPr>
          <p:cNvPr id="927" name="CustomShape 11"/>
          <p:cNvSpPr/>
          <p:nvPr/>
        </p:nvSpPr>
        <p:spPr>
          <a:xfrm>
            <a:off x="2041560" y="4681440"/>
            <a:ext cx="1568880" cy="156744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928" name="CustomShape 12"/>
          <p:cNvSpPr/>
          <p:nvPr/>
        </p:nvSpPr>
        <p:spPr>
          <a:xfrm>
            <a:off x="2700360" y="4919760"/>
            <a:ext cx="6426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800" b="0" strike="noStrike" cap="all" spc="-1">
                <a:solidFill>
                  <a:srgbClr val="F79646"/>
                </a:solidFill>
                <a:latin typeface="BD Cartoon Shout"/>
                <a:ea typeface="DejaVu Sans"/>
              </a:rPr>
              <a:t>?</a:t>
            </a:r>
            <a:endParaRPr lang="fr-FR" sz="4800" b="0" strike="noStrike" spc="-1">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9" name="Group 1"/>
          <p:cNvGrpSpPr/>
          <p:nvPr/>
        </p:nvGrpSpPr>
        <p:grpSpPr>
          <a:xfrm>
            <a:off x="0" y="-104760"/>
            <a:ext cx="10691280" cy="7666920"/>
            <a:chOff x="0" y="-104760"/>
            <a:chExt cx="10691280" cy="7666920"/>
          </a:xfrm>
        </p:grpSpPr>
        <p:sp>
          <p:nvSpPr>
            <p:cNvPr id="930"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31" name="CustomShape 3"/>
            <p:cNvSpPr/>
            <p:nvPr/>
          </p:nvSpPr>
          <p:spPr>
            <a:xfrm>
              <a:off x="804600" y="-104040"/>
              <a:ext cx="988668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932" name="CustomShape 4"/>
          <p:cNvSpPr/>
          <p:nvPr/>
        </p:nvSpPr>
        <p:spPr>
          <a:xfrm>
            <a:off x="1286280" y="4543560"/>
            <a:ext cx="8120160" cy="136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2800" b="0" strike="noStrike" cap="all" spc="-1">
                <a:solidFill>
                  <a:srgbClr val="C0504D"/>
                </a:solidFill>
                <a:latin typeface="Arial Black"/>
                <a:ea typeface="DejaVu Sans"/>
              </a:rPr>
              <a:t>Se protéger du risque de contamination c’est se protéger des piqûres de moustiques</a:t>
            </a:r>
            <a:endParaRPr lang="fr-FR" sz="2800" b="0" strike="noStrike" spc="-1">
              <a:latin typeface="Arial"/>
            </a:endParaRPr>
          </a:p>
        </p:txBody>
      </p:sp>
      <p:pic>
        <p:nvPicPr>
          <p:cNvPr id="933" name="Picture 4"/>
          <p:cNvPicPr/>
          <p:nvPr/>
        </p:nvPicPr>
        <p:blipFill>
          <a:blip r:embed="rId3"/>
          <a:stretch/>
        </p:blipFill>
        <p:spPr>
          <a:xfrm rot="349800">
            <a:off x="4741920" y="904680"/>
            <a:ext cx="5041800" cy="3360960"/>
          </a:xfrm>
          <a:prstGeom prst="rect">
            <a:avLst/>
          </a:prstGeom>
          <a:ln w="57240">
            <a:solidFill>
              <a:schemeClr val="bg1"/>
            </a:solidFill>
            <a:round/>
          </a:ln>
        </p:spPr>
      </p:pic>
      <p:sp>
        <p:nvSpPr>
          <p:cNvPr id="934" name="CustomShape 5"/>
          <p:cNvSpPr/>
          <p:nvPr/>
        </p:nvSpPr>
        <p:spPr>
          <a:xfrm rot="351600">
            <a:off x="7658280" y="4165560"/>
            <a:ext cx="309240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fotolia.com</a:t>
            </a:r>
            <a:endParaRPr lang="fr-FR" sz="1100" b="0" strike="noStrike" spc="-1">
              <a:latin typeface="Arial"/>
            </a:endParaRPr>
          </a:p>
        </p:txBody>
      </p:sp>
      <p:sp>
        <p:nvSpPr>
          <p:cNvPr id="935" name="CustomShape 6"/>
          <p:cNvSpPr/>
          <p:nvPr/>
        </p:nvSpPr>
        <p:spPr>
          <a:xfrm rot="21186000">
            <a:off x="1482120" y="3031560"/>
            <a:ext cx="5060520" cy="674280"/>
          </a:xfrm>
          <a:prstGeom prst="roundRect">
            <a:avLst>
              <a:gd name="adj" fmla="val 16667"/>
            </a:avLst>
          </a:prstGeom>
          <a:solidFill>
            <a:schemeClr val="accent2"/>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36" name="CustomShape 7"/>
          <p:cNvSpPr/>
          <p:nvPr/>
        </p:nvSpPr>
        <p:spPr>
          <a:xfrm rot="21202800">
            <a:off x="1197720" y="3168360"/>
            <a:ext cx="5660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Protection personnelle</a:t>
            </a:r>
            <a:endParaRPr lang="fr-FR" sz="22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7" name="Group 1"/>
          <p:cNvGrpSpPr/>
          <p:nvPr/>
        </p:nvGrpSpPr>
        <p:grpSpPr>
          <a:xfrm>
            <a:off x="0" y="-104760"/>
            <a:ext cx="10692720" cy="7666920"/>
            <a:chOff x="0" y="-104760"/>
            <a:chExt cx="10692720" cy="7666920"/>
          </a:xfrm>
        </p:grpSpPr>
        <p:sp>
          <p:nvSpPr>
            <p:cNvPr id="938" name="CustomShape 2"/>
            <p:cNvSpPr/>
            <p:nvPr/>
          </p:nvSpPr>
          <p:spPr>
            <a:xfrm>
              <a:off x="0" y="-104760"/>
              <a:ext cx="784908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39" name="CustomShape 3"/>
            <p:cNvSpPr/>
            <p:nvPr/>
          </p:nvSpPr>
          <p:spPr>
            <a:xfrm>
              <a:off x="7851600" y="-104040"/>
              <a:ext cx="284112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940" name="CustomShape 4"/>
          <p:cNvSpPr/>
          <p:nvPr/>
        </p:nvSpPr>
        <p:spPr>
          <a:xfrm>
            <a:off x="2832120" y="1038240"/>
            <a:ext cx="5225040" cy="5225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41" name="CustomShape 5"/>
          <p:cNvSpPr/>
          <p:nvPr/>
        </p:nvSpPr>
        <p:spPr>
          <a:xfrm>
            <a:off x="3120840" y="2720160"/>
            <a:ext cx="4647600" cy="22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2500" b="0" strike="noStrike" cap="all" spc="-1">
                <a:solidFill>
                  <a:srgbClr val="404040"/>
                </a:solidFill>
                <a:latin typeface="Arial"/>
                <a:ea typeface="DejaVu Sans"/>
              </a:rPr>
              <a:t>Porter des vêtements couvrants</a:t>
            </a:r>
            <a:endParaRPr lang="fr-FR" sz="2500" b="0" strike="noStrike" spc="-1">
              <a:latin typeface="Arial"/>
            </a:endParaRPr>
          </a:p>
          <a:p>
            <a:pPr marL="97200" algn="ctr">
              <a:lnSpc>
                <a:spcPct val="100000"/>
              </a:lnSpc>
              <a:spcBef>
                <a:spcPts val="1800"/>
              </a:spcBef>
            </a:pPr>
            <a:r>
              <a:rPr lang="fr-FR" sz="2500" b="0" strike="noStrike" cap="all" spc="-1">
                <a:solidFill>
                  <a:srgbClr val="404040"/>
                </a:solidFill>
                <a:latin typeface="Arial Black"/>
                <a:ea typeface="DejaVu Sans"/>
              </a:rPr>
              <a:t>Manches longues vêtements amples et clairs</a:t>
            </a:r>
            <a:endParaRPr lang="fr-FR" sz="2500" b="0" strike="noStrike" spc="-1">
              <a:latin typeface="Arial"/>
            </a:endParaRPr>
          </a:p>
        </p:txBody>
      </p:sp>
      <p:pic>
        <p:nvPicPr>
          <p:cNvPr id="942" name="Picture 2"/>
          <p:cNvPicPr/>
          <p:nvPr/>
        </p:nvPicPr>
        <p:blipFill>
          <a:blip r:embed="rId3"/>
          <a:stretch/>
        </p:blipFill>
        <p:spPr>
          <a:xfrm>
            <a:off x="8201880" y="662040"/>
            <a:ext cx="2207880" cy="2692440"/>
          </a:xfrm>
          <a:prstGeom prst="rect">
            <a:avLst/>
          </a:prstGeom>
          <a:ln>
            <a:solidFill>
              <a:srgbClr val="D8D4BA"/>
            </a:solidFill>
          </a:ln>
        </p:spPr>
      </p:pic>
      <p:pic>
        <p:nvPicPr>
          <p:cNvPr id="943" name="Picture 5"/>
          <p:cNvPicPr/>
          <p:nvPr/>
        </p:nvPicPr>
        <p:blipFill>
          <a:blip r:embed="rId4"/>
          <a:stretch/>
        </p:blipFill>
        <p:spPr>
          <a:xfrm>
            <a:off x="8201880" y="3400560"/>
            <a:ext cx="2207880" cy="3570120"/>
          </a:xfrm>
          <a:prstGeom prst="rect">
            <a:avLst/>
          </a:prstGeom>
          <a:ln>
            <a:solidFill>
              <a:srgbClr val="D8D4BA"/>
            </a:solidFill>
          </a:ln>
        </p:spPr>
      </p:pic>
      <p:pic>
        <p:nvPicPr>
          <p:cNvPr id="944" name="Picture 6"/>
          <p:cNvPicPr/>
          <p:nvPr/>
        </p:nvPicPr>
        <p:blipFill>
          <a:blip r:embed="rId5"/>
          <a:srcRect l="24999" t="23487" r="20454"/>
          <a:stretch/>
        </p:blipFill>
        <p:spPr>
          <a:xfrm rot="20748000">
            <a:off x="533520" y="3400200"/>
            <a:ext cx="2733840" cy="255672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45" name="CustomShape 6"/>
          <p:cNvSpPr/>
          <p:nvPr/>
        </p:nvSpPr>
        <p:spPr>
          <a:xfrm rot="20724000">
            <a:off x="863640" y="5545080"/>
            <a:ext cx="309240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a:solidFill>
                  <a:srgbClr val="FFFFFF"/>
                </a:solidFill>
                <a:latin typeface="Arial"/>
                <a:ea typeface="DejaVu Sans"/>
              </a:rPr>
              <a:t>Crédit photo : randonnermalin.com</a:t>
            </a:r>
            <a:endParaRPr lang="fr-FR" sz="1100" b="0" strike="noStrike" spc="-1">
              <a:latin typeface="Arial"/>
            </a:endParaRPr>
          </a:p>
        </p:txBody>
      </p:sp>
      <p:sp>
        <p:nvSpPr>
          <p:cNvPr id="946" name="CustomShape 7"/>
          <p:cNvSpPr/>
          <p:nvPr/>
        </p:nvSpPr>
        <p:spPr>
          <a:xfrm rot="21186000">
            <a:off x="1409400" y="1112040"/>
            <a:ext cx="5060520" cy="674280"/>
          </a:xfrm>
          <a:prstGeom prst="roundRect">
            <a:avLst>
              <a:gd name="adj" fmla="val 16667"/>
            </a:avLst>
          </a:prstGeom>
          <a:solidFill>
            <a:schemeClr val="accent2"/>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47" name="CustomShape 8"/>
          <p:cNvSpPr/>
          <p:nvPr/>
        </p:nvSpPr>
        <p:spPr>
          <a:xfrm rot="21202800">
            <a:off x="1125000" y="1248480"/>
            <a:ext cx="5660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Protection personnelle</a:t>
            </a:r>
            <a:endParaRPr lang="fr-FR" sz="22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
          <p:cNvGrpSpPr/>
          <p:nvPr/>
        </p:nvGrpSpPr>
        <p:grpSpPr>
          <a:xfrm>
            <a:off x="0" y="-104760"/>
            <a:ext cx="10809026" cy="7666920"/>
            <a:chOff x="0" y="-104760"/>
            <a:chExt cx="10809026" cy="7666920"/>
          </a:xfrm>
        </p:grpSpPr>
        <p:sp>
          <p:nvSpPr>
            <p:cNvPr id="119"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0" name="CustomShape 3"/>
            <p:cNvSpPr/>
            <p:nvPr/>
          </p:nvSpPr>
          <p:spPr>
            <a:xfrm>
              <a:off x="1628999" y="0"/>
              <a:ext cx="9180027"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21" name="CustomShape 4"/>
          <p:cNvSpPr/>
          <p:nvPr/>
        </p:nvSpPr>
        <p:spPr>
          <a:xfrm>
            <a:off x="203040" y="428760"/>
            <a:ext cx="10286280" cy="8606058"/>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2"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3" name="CustomShape 6"/>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ARTHROPODES</a:t>
            </a:r>
            <a:endParaRPr lang="fr-FR" sz="3600" b="0" strike="noStrike" spc="-1">
              <a:latin typeface="Arial"/>
            </a:endParaRPr>
          </a:p>
        </p:txBody>
      </p:sp>
      <p:grpSp>
        <p:nvGrpSpPr>
          <p:cNvPr id="124" name="Group 7"/>
          <p:cNvGrpSpPr/>
          <p:nvPr/>
        </p:nvGrpSpPr>
        <p:grpSpPr>
          <a:xfrm>
            <a:off x="2000880" y="874440"/>
            <a:ext cx="5209560" cy="1040760"/>
            <a:chOff x="2000880" y="874440"/>
            <a:chExt cx="5209560" cy="1040760"/>
          </a:xfrm>
        </p:grpSpPr>
        <p:sp>
          <p:nvSpPr>
            <p:cNvPr id="125" name="CustomShape 8"/>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6" name="CustomShape 9"/>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Selon le rôle pathogène</a:t>
              </a:r>
              <a:endParaRPr lang="fr-FR" sz="2200" b="0" strike="noStrike" spc="-1">
                <a:latin typeface="Arial"/>
              </a:endParaRPr>
            </a:p>
          </p:txBody>
        </p:sp>
      </p:grpSp>
      <p:pic>
        <p:nvPicPr>
          <p:cNvPr id="127" name="Picture 10"/>
          <p:cNvPicPr/>
          <p:nvPr/>
        </p:nvPicPr>
        <p:blipFill>
          <a:blip r:embed="rId3"/>
          <a:stretch/>
        </p:blipFill>
        <p:spPr>
          <a:xfrm>
            <a:off x="3061800" y="6029640"/>
            <a:ext cx="1946520" cy="1405440"/>
          </a:xfrm>
          <a:prstGeom prst="rect">
            <a:avLst/>
          </a:prstGeom>
          <a:ln>
            <a:noFill/>
          </a:ln>
        </p:spPr>
      </p:pic>
      <p:sp>
        <p:nvSpPr>
          <p:cNvPr id="128" name="CustomShape 10"/>
          <p:cNvSpPr/>
          <p:nvPr/>
        </p:nvSpPr>
        <p:spPr>
          <a:xfrm>
            <a:off x="698400" y="2192400"/>
            <a:ext cx="20566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fr-FR" sz="1800" b="1" strike="noStrike" spc="-1">
                <a:solidFill>
                  <a:srgbClr val="C0504D"/>
                </a:solidFill>
                <a:latin typeface="Arial"/>
                <a:ea typeface="DejaVu Sans"/>
              </a:rPr>
              <a:t>Les arthropodes parasites</a:t>
            </a:r>
            <a:endParaRPr lang="fr-FR" sz="1800" b="0" strike="noStrike" spc="-1">
              <a:latin typeface="Arial"/>
            </a:endParaRPr>
          </a:p>
        </p:txBody>
      </p:sp>
      <p:sp>
        <p:nvSpPr>
          <p:cNvPr id="129" name="CustomShape 11"/>
          <p:cNvSpPr/>
          <p:nvPr/>
        </p:nvSpPr>
        <p:spPr>
          <a:xfrm>
            <a:off x="3255840" y="2181240"/>
            <a:ext cx="15580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fr-FR" sz="1800" b="1" strike="noStrike" spc="-1">
                <a:solidFill>
                  <a:srgbClr val="C0504D"/>
                </a:solidFill>
                <a:latin typeface="Arial"/>
                <a:ea typeface="DejaVu Sans"/>
              </a:rPr>
              <a:t>Arthropodes venimeux </a:t>
            </a:r>
            <a:endParaRPr lang="fr-FR" sz="1800" b="0" strike="noStrike" spc="-1">
              <a:latin typeface="Arial"/>
            </a:endParaRPr>
          </a:p>
        </p:txBody>
      </p:sp>
      <p:sp>
        <p:nvSpPr>
          <p:cNvPr id="130" name="CustomShape 12"/>
          <p:cNvSpPr/>
          <p:nvPr/>
        </p:nvSpPr>
        <p:spPr>
          <a:xfrm>
            <a:off x="4861080" y="2181240"/>
            <a:ext cx="29995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C0504D"/>
                </a:solidFill>
                <a:latin typeface="Arial"/>
                <a:ea typeface="DejaVu Sans"/>
              </a:rPr>
              <a:t>Arthropodes urticants, vésicants, allergisants </a:t>
            </a:r>
            <a:endParaRPr lang="fr-FR" sz="1800" b="0" strike="noStrike" spc="-1">
              <a:latin typeface="Arial"/>
            </a:endParaRPr>
          </a:p>
        </p:txBody>
      </p:sp>
      <p:sp>
        <p:nvSpPr>
          <p:cNvPr id="131" name="CustomShape 13"/>
          <p:cNvSpPr/>
          <p:nvPr/>
        </p:nvSpPr>
        <p:spPr>
          <a:xfrm>
            <a:off x="8053920" y="2230200"/>
            <a:ext cx="172908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1800" b="1" strike="noStrike" spc="-1">
                <a:solidFill>
                  <a:srgbClr val="C0504D"/>
                </a:solidFill>
                <a:latin typeface="Arial"/>
                <a:ea typeface="DejaVu Sans"/>
              </a:rPr>
              <a:t>Arthropodes </a:t>
            </a:r>
            <a:br/>
            <a:r>
              <a:rPr lang="fr-FR" sz="1800" b="1" strike="noStrike" spc="-1">
                <a:solidFill>
                  <a:srgbClr val="C0504D"/>
                </a:solidFill>
                <a:latin typeface="Arial"/>
                <a:ea typeface="DejaVu Sans"/>
              </a:rPr>
              <a:t>transporteurs </a:t>
            </a:r>
            <a:endParaRPr lang="fr-FR" sz="1800" b="0" strike="noStrike" spc="-1">
              <a:latin typeface="Arial"/>
            </a:endParaRPr>
          </a:p>
        </p:txBody>
      </p:sp>
      <p:pic>
        <p:nvPicPr>
          <p:cNvPr id="132" name="Picture 35"/>
          <p:cNvPicPr/>
          <p:nvPr/>
        </p:nvPicPr>
        <p:blipFill>
          <a:blip r:embed="rId4"/>
          <a:srcRect l="20403" r="26098"/>
          <a:stretch/>
        </p:blipFill>
        <p:spPr>
          <a:xfrm>
            <a:off x="546120" y="2883240"/>
            <a:ext cx="2361600" cy="2483280"/>
          </a:xfrm>
          <a:prstGeom prst="rect">
            <a:avLst/>
          </a:prstGeom>
          <a:ln>
            <a:noFill/>
          </a:ln>
        </p:spPr>
      </p:pic>
      <p:pic>
        <p:nvPicPr>
          <p:cNvPr id="133" name="Picture 36"/>
          <p:cNvPicPr/>
          <p:nvPr/>
        </p:nvPicPr>
        <p:blipFill>
          <a:blip r:embed="rId5"/>
          <a:stretch/>
        </p:blipFill>
        <p:spPr>
          <a:xfrm>
            <a:off x="3060720" y="2863800"/>
            <a:ext cx="1948320" cy="1422720"/>
          </a:xfrm>
          <a:prstGeom prst="rect">
            <a:avLst/>
          </a:prstGeom>
          <a:ln>
            <a:noFill/>
          </a:ln>
        </p:spPr>
      </p:pic>
      <p:pic>
        <p:nvPicPr>
          <p:cNvPr id="134" name="Picture 44"/>
          <p:cNvPicPr/>
          <p:nvPr/>
        </p:nvPicPr>
        <p:blipFill>
          <a:blip r:embed="rId6"/>
          <a:srcRect l="19998" t="20988" r="21821"/>
          <a:stretch/>
        </p:blipFill>
        <p:spPr>
          <a:xfrm>
            <a:off x="3060720" y="4402080"/>
            <a:ext cx="1948320" cy="1534320"/>
          </a:xfrm>
          <a:prstGeom prst="rect">
            <a:avLst/>
          </a:prstGeom>
          <a:ln>
            <a:noFill/>
          </a:ln>
        </p:spPr>
      </p:pic>
      <p:pic>
        <p:nvPicPr>
          <p:cNvPr id="135" name="Picture 45"/>
          <p:cNvPicPr/>
          <p:nvPr/>
        </p:nvPicPr>
        <p:blipFill>
          <a:blip r:embed="rId7"/>
          <a:srcRect l="17734" r="21075"/>
          <a:stretch/>
        </p:blipFill>
        <p:spPr>
          <a:xfrm>
            <a:off x="5180040" y="2883240"/>
            <a:ext cx="2361600" cy="2894400"/>
          </a:xfrm>
          <a:prstGeom prst="rect">
            <a:avLst/>
          </a:prstGeom>
          <a:ln>
            <a:noFill/>
          </a:ln>
        </p:spPr>
      </p:pic>
      <p:pic>
        <p:nvPicPr>
          <p:cNvPr id="136" name="Picture 46"/>
          <p:cNvPicPr/>
          <p:nvPr/>
        </p:nvPicPr>
        <p:blipFill>
          <a:blip r:embed="rId8"/>
          <a:stretch/>
        </p:blipFill>
        <p:spPr>
          <a:xfrm>
            <a:off x="7709040" y="2860200"/>
            <a:ext cx="2419200" cy="2419200"/>
          </a:xfrm>
          <a:prstGeom prst="rect">
            <a:avLst/>
          </a:prstGeom>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8" name="Group 1"/>
          <p:cNvGrpSpPr/>
          <p:nvPr/>
        </p:nvGrpSpPr>
        <p:grpSpPr>
          <a:xfrm>
            <a:off x="0" y="-104760"/>
            <a:ext cx="10692720" cy="7666920"/>
            <a:chOff x="0" y="-104760"/>
            <a:chExt cx="10692720" cy="7666920"/>
          </a:xfrm>
        </p:grpSpPr>
        <p:sp>
          <p:nvSpPr>
            <p:cNvPr id="949" name="CustomShape 2"/>
            <p:cNvSpPr/>
            <p:nvPr/>
          </p:nvSpPr>
          <p:spPr>
            <a:xfrm>
              <a:off x="0" y="-104760"/>
              <a:ext cx="784908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50" name="CustomShape 3"/>
            <p:cNvSpPr/>
            <p:nvPr/>
          </p:nvSpPr>
          <p:spPr>
            <a:xfrm>
              <a:off x="7851600" y="-104040"/>
              <a:ext cx="284112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951" name="CustomShape 4"/>
          <p:cNvSpPr/>
          <p:nvPr/>
        </p:nvSpPr>
        <p:spPr>
          <a:xfrm>
            <a:off x="439560" y="733320"/>
            <a:ext cx="6706440" cy="6706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52" name="CustomShape 5"/>
          <p:cNvSpPr/>
          <p:nvPr/>
        </p:nvSpPr>
        <p:spPr>
          <a:xfrm>
            <a:off x="1266840" y="2574360"/>
            <a:ext cx="6211440" cy="254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nSpc>
                <a:spcPct val="100000"/>
              </a:lnSpc>
              <a:spcBef>
                <a:spcPts val="1800"/>
              </a:spcBef>
            </a:pPr>
            <a:r>
              <a:rPr lang="fr-FR" sz="2500" b="1" strike="noStrike" cap="all" spc="-1">
                <a:solidFill>
                  <a:srgbClr val="404040"/>
                </a:solidFill>
                <a:latin typeface="Arial Black"/>
                <a:ea typeface="DejaVu Sans"/>
              </a:rPr>
              <a:t>Utiliser des répulsifs cutanés</a:t>
            </a:r>
            <a:endParaRPr lang="fr-FR" sz="2500" b="0" strike="noStrike" spc="-1">
              <a:latin typeface="Arial"/>
            </a:endParaRPr>
          </a:p>
          <a:p>
            <a:pPr marL="97200">
              <a:lnSpc>
                <a:spcPct val="100000"/>
              </a:lnSpc>
              <a:spcBef>
                <a:spcPts val="1800"/>
              </a:spcBef>
            </a:pPr>
            <a:r>
              <a:rPr lang="fr-FR" sz="2400" b="1" strike="noStrike" cap="all" spc="-1">
                <a:solidFill>
                  <a:srgbClr val="EC5F61"/>
                </a:solidFill>
                <a:latin typeface="Arial"/>
                <a:ea typeface="DejaVu Sans"/>
              </a:rPr>
              <a:t>Attention</a:t>
            </a:r>
            <a:r>
              <a:rPr lang="fr-FR" sz="2400" b="0" strike="noStrike" cap="all" spc="-1">
                <a:solidFill>
                  <a:srgbClr val="EC5F61"/>
                </a:solidFill>
                <a:latin typeface="Arial"/>
                <a:ea typeface="DejaVu Sans"/>
              </a:rPr>
              <a:t> au choix du produit utilisé et au nombre d’applications quotidiennes </a:t>
            </a:r>
            <a:br/>
            <a:r>
              <a:rPr lang="fr-FR" sz="2400" b="0" strike="noStrike" cap="all" spc="-1">
                <a:solidFill>
                  <a:srgbClr val="EC5F61"/>
                </a:solidFill>
                <a:latin typeface="Arial"/>
                <a:ea typeface="DejaVu Sans"/>
              </a:rPr>
              <a:t>en fonction de l’âge adulte</a:t>
            </a:r>
            <a:endParaRPr lang="fr-FR" sz="2400" b="0" strike="noStrike" spc="-1">
              <a:latin typeface="Arial"/>
            </a:endParaRPr>
          </a:p>
        </p:txBody>
      </p:sp>
      <p:grpSp>
        <p:nvGrpSpPr>
          <p:cNvPr id="953" name="Group 6"/>
          <p:cNvGrpSpPr/>
          <p:nvPr/>
        </p:nvGrpSpPr>
        <p:grpSpPr>
          <a:xfrm>
            <a:off x="293760" y="3687840"/>
            <a:ext cx="1060920" cy="1060920"/>
            <a:chOff x="293760" y="3687840"/>
            <a:chExt cx="1060920" cy="1060920"/>
          </a:xfrm>
        </p:grpSpPr>
        <p:sp>
          <p:nvSpPr>
            <p:cNvPr id="954" name="CustomShape 7"/>
            <p:cNvSpPr/>
            <p:nvPr/>
          </p:nvSpPr>
          <p:spPr>
            <a:xfrm>
              <a:off x="293760" y="3687840"/>
              <a:ext cx="1060920" cy="1060920"/>
            </a:xfrm>
            <a:prstGeom prst="ellipse">
              <a:avLst/>
            </a:prstGeom>
            <a:solidFill>
              <a:schemeClr val="bg1"/>
            </a:solidFill>
            <a:ln>
              <a:solidFill>
                <a:schemeClr val="bg1"/>
              </a:solidFill>
              <a:round/>
            </a:ln>
            <a:effectLst>
              <a:outerShdw dist="101145" dir="7438372" algn="ctr" rotWithShape="0">
                <a:srgbClr val="D4D3CB">
                  <a:alpha val="53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55" name="CustomShape 8"/>
            <p:cNvSpPr/>
            <p:nvPr/>
          </p:nvSpPr>
          <p:spPr>
            <a:xfrm>
              <a:off x="466200" y="3810960"/>
              <a:ext cx="715680" cy="666360"/>
            </a:xfrm>
            <a:custGeom>
              <a:avLst/>
              <a:gdLst/>
              <a:ahLst/>
              <a:cxnLst/>
              <a:rect l="l" t="t" r="r" b="b"/>
              <a:pathLst>
                <a:path w="21516" h="21600">
                  <a:moveTo>
                    <a:pt x="21262" y="19403"/>
                  </a:moveTo>
                  <a:cubicBezTo>
                    <a:pt x="21600" y="19769"/>
                    <a:pt x="21600" y="20502"/>
                    <a:pt x="21262" y="20868"/>
                  </a:cubicBezTo>
                  <a:cubicBezTo>
                    <a:pt x="20925" y="21600"/>
                    <a:pt x="20587" y="21600"/>
                    <a:pt x="19912" y="21600"/>
                  </a:cubicBezTo>
                  <a:cubicBezTo>
                    <a:pt x="1350" y="21600"/>
                    <a:pt x="1350" y="21600"/>
                    <a:pt x="1350" y="21600"/>
                  </a:cubicBezTo>
                  <a:cubicBezTo>
                    <a:pt x="1013" y="21600"/>
                    <a:pt x="338" y="21600"/>
                    <a:pt x="0" y="20868"/>
                  </a:cubicBezTo>
                  <a:cubicBezTo>
                    <a:pt x="0" y="20502"/>
                    <a:pt x="0" y="19769"/>
                    <a:pt x="0" y="19403"/>
                  </a:cubicBezTo>
                  <a:cubicBezTo>
                    <a:pt x="9450" y="732"/>
                    <a:pt x="9450" y="732"/>
                    <a:pt x="9450" y="732"/>
                  </a:cubicBezTo>
                  <a:cubicBezTo>
                    <a:pt x="9788" y="366"/>
                    <a:pt x="10125" y="0"/>
                    <a:pt x="10800" y="0"/>
                  </a:cubicBezTo>
                  <a:cubicBezTo>
                    <a:pt x="11137" y="0"/>
                    <a:pt x="11812" y="366"/>
                    <a:pt x="12150" y="732"/>
                  </a:cubicBezTo>
                  <a:lnTo>
                    <a:pt x="21262" y="19403"/>
                  </a:lnTo>
                  <a:close/>
                  <a:moveTo>
                    <a:pt x="12487" y="6956"/>
                  </a:moveTo>
                  <a:cubicBezTo>
                    <a:pt x="12487" y="6956"/>
                    <a:pt x="12487" y="6956"/>
                    <a:pt x="12487" y="6956"/>
                  </a:cubicBezTo>
                  <a:cubicBezTo>
                    <a:pt x="12150" y="6590"/>
                    <a:pt x="12150" y="6590"/>
                    <a:pt x="12150" y="6590"/>
                  </a:cubicBezTo>
                  <a:cubicBezTo>
                    <a:pt x="9450" y="6590"/>
                    <a:pt x="9450" y="6590"/>
                    <a:pt x="9450" y="6590"/>
                  </a:cubicBezTo>
                  <a:cubicBezTo>
                    <a:pt x="9450" y="6590"/>
                    <a:pt x="9113" y="6590"/>
                    <a:pt x="9113" y="6956"/>
                  </a:cubicBezTo>
                  <a:cubicBezTo>
                    <a:pt x="9113" y="6956"/>
                    <a:pt x="9113" y="6956"/>
                    <a:pt x="9113" y="6956"/>
                  </a:cubicBezTo>
                  <a:cubicBezTo>
                    <a:pt x="9113" y="13180"/>
                    <a:pt x="9113" y="13180"/>
                    <a:pt x="9113" y="13180"/>
                  </a:cubicBezTo>
                  <a:cubicBezTo>
                    <a:pt x="9113" y="13180"/>
                    <a:pt x="9450" y="13546"/>
                    <a:pt x="9450" y="13546"/>
                  </a:cubicBezTo>
                  <a:cubicBezTo>
                    <a:pt x="11812" y="13546"/>
                    <a:pt x="11812" y="13546"/>
                    <a:pt x="11812" y="13546"/>
                  </a:cubicBezTo>
                  <a:cubicBezTo>
                    <a:pt x="12150" y="13546"/>
                    <a:pt x="12150" y="13180"/>
                    <a:pt x="12150" y="13180"/>
                  </a:cubicBezTo>
                  <a:lnTo>
                    <a:pt x="12487" y="6956"/>
                  </a:lnTo>
                  <a:close/>
                  <a:moveTo>
                    <a:pt x="12150" y="15376"/>
                  </a:moveTo>
                  <a:cubicBezTo>
                    <a:pt x="12150" y="15376"/>
                    <a:pt x="12150" y="15010"/>
                    <a:pt x="11812" y="15010"/>
                  </a:cubicBezTo>
                  <a:cubicBezTo>
                    <a:pt x="9450" y="15010"/>
                    <a:pt x="9450" y="15010"/>
                    <a:pt x="9450" y="15010"/>
                  </a:cubicBezTo>
                  <a:cubicBezTo>
                    <a:pt x="9450" y="15010"/>
                    <a:pt x="9113" y="15376"/>
                    <a:pt x="9113" y="15376"/>
                  </a:cubicBezTo>
                  <a:cubicBezTo>
                    <a:pt x="9113" y="17939"/>
                    <a:pt x="9113" y="17939"/>
                    <a:pt x="9113" y="17939"/>
                  </a:cubicBezTo>
                  <a:cubicBezTo>
                    <a:pt x="9113" y="18305"/>
                    <a:pt x="9450" y="18305"/>
                    <a:pt x="9450" y="18305"/>
                  </a:cubicBezTo>
                  <a:cubicBezTo>
                    <a:pt x="11812" y="18305"/>
                    <a:pt x="11812" y="18305"/>
                    <a:pt x="11812" y="18305"/>
                  </a:cubicBezTo>
                  <a:cubicBezTo>
                    <a:pt x="12150" y="18305"/>
                    <a:pt x="12150" y="18305"/>
                    <a:pt x="12150" y="17939"/>
                  </a:cubicBezTo>
                  <a:lnTo>
                    <a:pt x="12150" y="15376"/>
                  </a:lnTo>
                  <a:close/>
                </a:path>
              </a:pathLst>
            </a:custGeom>
            <a:solidFill>
              <a:srgbClr val="CD081C"/>
            </a:solidFill>
            <a:ln w="12600">
              <a:noFill/>
            </a:ln>
          </p:spPr>
          <p:style>
            <a:lnRef idx="0">
              <a:scrgbClr r="0" g="0" b="0"/>
            </a:lnRef>
            <a:fillRef idx="0">
              <a:scrgbClr r="0" g="0" b="0"/>
            </a:fillRef>
            <a:effectRef idx="0">
              <a:scrgbClr r="0" g="0" b="0"/>
            </a:effectRef>
            <a:fontRef idx="minor"/>
          </p:style>
          <p:txBody>
            <a:bodyPr/>
            <a:lstStyle/>
            <a:p>
              <a:endParaRPr lang="en-US"/>
            </a:p>
          </p:txBody>
        </p:sp>
      </p:grpSp>
      <p:grpSp>
        <p:nvGrpSpPr>
          <p:cNvPr id="956" name="Group 9"/>
          <p:cNvGrpSpPr/>
          <p:nvPr/>
        </p:nvGrpSpPr>
        <p:grpSpPr>
          <a:xfrm>
            <a:off x="6946920" y="920520"/>
            <a:ext cx="3514320" cy="5683320"/>
            <a:chOff x="6946920" y="920520"/>
            <a:chExt cx="3514320" cy="5683320"/>
          </a:xfrm>
        </p:grpSpPr>
        <p:pic>
          <p:nvPicPr>
            <p:cNvPr id="957" name="Picture 2"/>
            <p:cNvPicPr/>
            <p:nvPr/>
          </p:nvPicPr>
          <p:blipFill>
            <a:blip r:embed="rId3"/>
            <a:srcRect l="12697"/>
            <a:stretch/>
          </p:blipFill>
          <p:spPr>
            <a:xfrm>
              <a:off x="6946920" y="920520"/>
              <a:ext cx="3514320" cy="268344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58" name="Picture 3"/>
            <p:cNvPicPr/>
            <p:nvPr/>
          </p:nvPicPr>
          <p:blipFill>
            <a:blip r:embed="rId4"/>
            <a:srcRect l="13182"/>
            <a:stretch/>
          </p:blipFill>
          <p:spPr>
            <a:xfrm>
              <a:off x="6946920" y="3911400"/>
              <a:ext cx="3506760" cy="269244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59" name="CustomShape 10"/>
          <p:cNvSpPr/>
          <p:nvPr/>
        </p:nvSpPr>
        <p:spPr>
          <a:xfrm>
            <a:off x="8578080" y="3305520"/>
            <a:ext cx="3092400" cy="24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050" b="1" strike="noStrike" spc="-1">
                <a:solidFill>
                  <a:srgbClr val="FFFFFF"/>
                </a:solidFill>
                <a:latin typeface="Arial"/>
                <a:ea typeface="DejaVu Sans"/>
              </a:rPr>
              <a:t>Crédit photo : fotolia.com</a:t>
            </a:r>
            <a:endParaRPr lang="fr-FR" sz="1050" b="0" strike="noStrike" spc="-1">
              <a:latin typeface="Arial"/>
            </a:endParaRPr>
          </a:p>
        </p:txBody>
      </p:sp>
      <p:sp>
        <p:nvSpPr>
          <p:cNvPr id="960" name="CustomShape 11"/>
          <p:cNvSpPr/>
          <p:nvPr/>
        </p:nvSpPr>
        <p:spPr>
          <a:xfrm>
            <a:off x="8578080" y="6296040"/>
            <a:ext cx="3092400" cy="24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050" b="1" strike="noStrike" spc="-1">
                <a:solidFill>
                  <a:srgbClr val="FFFFFF"/>
                </a:solidFill>
                <a:latin typeface="Arial"/>
                <a:ea typeface="DejaVu Sans"/>
              </a:rPr>
              <a:t>Crédit photo : fotolia.com</a:t>
            </a:r>
            <a:endParaRPr lang="fr-FR" sz="1050" b="0" strike="noStrike" spc="-1">
              <a:latin typeface="Arial"/>
            </a:endParaRPr>
          </a:p>
        </p:txBody>
      </p:sp>
      <p:grpSp>
        <p:nvGrpSpPr>
          <p:cNvPr id="961" name="Group 12"/>
          <p:cNvGrpSpPr/>
          <p:nvPr/>
        </p:nvGrpSpPr>
        <p:grpSpPr>
          <a:xfrm>
            <a:off x="1119600" y="810720"/>
            <a:ext cx="5671440" cy="1277280"/>
            <a:chOff x="1119600" y="810720"/>
            <a:chExt cx="5671440" cy="1277280"/>
          </a:xfrm>
        </p:grpSpPr>
        <p:sp>
          <p:nvSpPr>
            <p:cNvPr id="962" name="CustomShape 13"/>
            <p:cNvSpPr/>
            <p:nvPr/>
          </p:nvSpPr>
          <p:spPr>
            <a:xfrm rot="21186000">
              <a:off x="1409400" y="1112040"/>
              <a:ext cx="5060520" cy="674280"/>
            </a:xfrm>
            <a:prstGeom prst="roundRect">
              <a:avLst>
                <a:gd name="adj" fmla="val 16667"/>
              </a:avLst>
            </a:prstGeom>
            <a:solidFill>
              <a:schemeClr val="accent2"/>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63" name="CustomShape 14"/>
            <p:cNvSpPr/>
            <p:nvPr/>
          </p:nvSpPr>
          <p:spPr>
            <a:xfrm rot="21202800">
              <a:off x="1125000" y="1248480"/>
              <a:ext cx="5660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Protection personnelle</a:t>
              </a:r>
              <a:endParaRPr lang="fr-FR" sz="2200" b="0" strike="noStrike" spc="-1">
                <a:latin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8" name="Group 1"/>
          <p:cNvGrpSpPr/>
          <p:nvPr/>
        </p:nvGrpSpPr>
        <p:grpSpPr>
          <a:xfrm>
            <a:off x="0" y="-104760"/>
            <a:ext cx="10692720" cy="7666920"/>
            <a:chOff x="0" y="-104760"/>
            <a:chExt cx="10692720" cy="7666920"/>
          </a:xfrm>
        </p:grpSpPr>
        <p:sp>
          <p:nvSpPr>
            <p:cNvPr id="979" name="CustomShape 2"/>
            <p:cNvSpPr/>
            <p:nvPr/>
          </p:nvSpPr>
          <p:spPr>
            <a:xfrm>
              <a:off x="0" y="-104760"/>
              <a:ext cx="96894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80" name="CustomShape 3"/>
            <p:cNvSpPr/>
            <p:nvPr/>
          </p:nvSpPr>
          <p:spPr>
            <a:xfrm>
              <a:off x="9461520" y="-104040"/>
              <a:ext cx="12312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981" name="CustomShape 4"/>
          <p:cNvSpPr/>
          <p:nvPr/>
        </p:nvSpPr>
        <p:spPr>
          <a:xfrm>
            <a:off x="1434240" y="719280"/>
            <a:ext cx="6706440" cy="6706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82" name="CustomShape 5"/>
          <p:cNvSpPr/>
          <p:nvPr/>
        </p:nvSpPr>
        <p:spPr>
          <a:xfrm>
            <a:off x="1661400" y="3357720"/>
            <a:ext cx="6211440" cy="236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2500" b="0" strike="noStrike" cap="all" spc="-1">
                <a:solidFill>
                  <a:srgbClr val="404040"/>
                </a:solidFill>
                <a:latin typeface="Arial"/>
                <a:ea typeface="DejaVu Sans"/>
              </a:rPr>
              <a:t>Se protéger du risque de contamination</a:t>
            </a:r>
            <a:endParaRPr lang="fr-FR" sz="2500" b="0" strike="noStrike" spc="-1">
              <a:latin typeface="Arial"/>
            </a:endParaRPr>
          </a:p>
          <a:p>
            <a:pPr marL="97200" algn="ctr">
              <a:lnSpc>
                <a:spcPct val="100000"/>
              </a:lnSpc>
              <a:spcBef>
                <a:spcPts val="1800"/>
              </a:spcBef>
            </a:pPr>
            <a:r>
              <a:rPr lang="fr-FR" sz="2800" b="1" strike="noStrike" cap="all" spc="-1">
                <a:solidFill>
                  <a:srgbClr val="404040"/>
                </a:solidFill>
                <a:latin typeface="Arial Black"/>
                <a:ea typeface="DejaVu Sans"/>
              </a:rPr>
              <a:t>C’est limiter la prolifération des moustiques</a:t>
            </a:r>
            <a:endParaRPr lang="fr-FR" sz="2800" b="0" strike="noStrike" spc="-1">
              <a:latin typeface="Arial"/>
            </a:endParaRPr>
          </a:p>
        </p:txBody>
      </p:sp>
      <p:grpSp>
        <p:nvGrpSpPr>
          <p:cNvPr id="983" name="Group 6"/>
          <p:cNvGrpSpPr/>
          <p:nvPr/>
        </p:nvGrpSpPr>
        <p:grpSpPr>
          <a:xfrm>
            <a:off x="7037280" y="2133720"/>
            <a:ext cx="3562920" cy="5671440"/>
            <a:chOff x="7037280" y="2133720"/>
            <a:chExt cx="3562920" cy="5671440"/>
          </a:xfrm>
        </p:grpSpPr>
        <p:grpSp>
          <p:nvGrpSpPr>
            <p:cNvPr id="984" name="Group 7"/>
            <p:cNvGrpSpPr/>
            <p:nvPr/>
          </p:nvGrpSpPr>
          <p:grpSpPr>
            <a:xfrm>
              <a:off x="7037280" y="2133720"/>
              <a:ext cx="3562920" cy="5671440"/>
              <a:chOff x="7037280" y="2133720"/>
              <a:chExt cx="3562920" cy="5671440"/>
            </a:xfrm>
          </p:grpSpPr>
          <p:sp>
            <p:nvSpPr>
              <p:cNvPr id="985" name="CustomShape 8"/>
              <p:cNvSpPr/>
              <p:nvPr/>
            </p:nvSpPr>
            <p:spPr>
              <a:xfrm rot="836400">
                <a:off x="8096040" y="2923920"/>
                <a:ext cx="297720" cy="4917600"/>
              </a:xfrm>
              <a:prstGeom prst="roundRect">
                <a:avLst>
                  <a:gd name="adj" fmla="val 50000"/>
                </a:avLst>
              </a:prstGeom>
              <a:solidFill>
                <a:schemeClr val="bg1">
                  <a:lumMod val="75000"/>
                </a:schemeClr>
              </a:solidFill>
              <a:ln w="25560">
                <a:noFill/>
              </a:ln>
            </p:spPr>
            <p:style>
              <a:lnRef idx="0">
                <a:scrgbClr r="0" g="0" b="0"/>
              </a:lnRef>
              <a:fillRef idx="0">
                <a:scrgbClr r="0" g="0" b="0"/>
              </a:fillRef>
              <a:effectRef idx="0">
                <a:scrgbClr r="0" g="0" b="0"/>
              </a:effectRef>
              <a:fontRef idx="minor"/>
            </p:style>
            <p:txBody>
              <a:bodyPr/>
              <a:lstStyle/>
              <a:p>
                <a:endParaRPr lang="en-US"/>
              </a:p>
            </p:txBody>
          </p:sp>
          <p:sp>
            <p:nvSpPr>
              <p:cNvPr id="986" name="CustomShape 9"/>
              <p:cNvSpPr/>
              <p:nvPr/>
            </p:nvSpPr>
            <p:spPr>
              <a:xfrm rot="813600">
                <a:off x="7128360" y="2513520"/>
                <a:ext cx="3380760" cy="1179000"/>
              </a:xfrm>
              <a:prstGeom prst="roundRect">
                <a:avLst>
                  <a:gd name="adj" fmla="val 16667"/>
                </a:avLst>
              </a:prstGeom>
              <a:solidFill>
                <a:schemeClr val="bg1"/>
              </a:solidFill>
              <a:ln w="9360">
                <a:solidFill>
                  <a:srgbClr val="FFFFFF"/>
                </a:solidFill>
                <a:round/>
              </a:ln>
              <a:effectLst>
                <a:outerShdw blurRad="25400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a:lstStyle/>
              <a:p>
                <a:endParaRPr lang="en-US"/>
              </a:p>
            </p:txBody>
          </p:sp>
        </p:grpSp>
        <p:pic>
          <p:nvPicPr>
            <p:cNvPr id="987" name="Picture 43"/>
            <p:cNvPicPr/>
            <p:nvPr/>
          </p:nvPicPr>
          <p:blipFill>
            <a:blip r:embed="rId3"/>
            <a:stretch/>
          </p:blipFill>
          <p:spPr>
            <a:xfrm rot="858000">
              <a:off x="7547760" y="2626560"/>
              <a:ext cx="2492640" cy="898200"/>
            </a:xfrm>
            <a:prstGeom prst="rect">
              <a:avLst/>
            </a:prstGeom>
            <a:ln>
              <a:noFill/>
            </a:ln>
          </p:spPr>
        </p:pic>
      </p:grpSp>
      <p:grpSp>
        <p:nvGrpSpPr>
          <p:cNvPr id="988" name="Group 10"/>
          <p:cNvGrpSpPr/>
          <p:nvPr/>
        </p:nvGrpSpPr>
        <p:grpSpPr>
          <a:xfrm>
            <a:off x="7533000" y="3916080"/>
            <a:ext cx="2843640" cy="1356480"/>
            <a:chOff x="7533000" y="3916080"/>
            <a:chExt cx="2843640" cy="1356480"/>
          </a:xfrm>
        </p:grpSpPr>
        <p:sp>
          <p:nvSpPr>
            <p:cNvPr id="989" name="CustomShape 11"/>
            <p:cNvSpPr/>
            <p:nvPr/>
          </p:nvSpPr>
          <p:spPr>
            <a:xfrm rot="525600">
              <a:off x="7589520" y="4118400"/>
              <a:ext cx="2730240" cy="951840"/>
            </a:xfrm>
            <a:prstGeom prst="roundRect">
              <a:avLst>
                <a:gd name="adj" fmla="val 16667"/>
              </a:avLst>
            </a:prstGeom>
            <a:solidFill>
              <a:schemeClr val="accent6"/>
            </a:solidFill>
            <a:ln w="9360">
              <a:solidFill>
                <a:srgbClr val="FFFFFF"/>
              </a:solidFill>
              <a:round/>
            </a:ln>
            <a:effectLst>
              <a:outerShdw blurRad="25400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a:lstStyle/>
            <a:p>
              <a:endParaRPr lang="en-US"/>
            </a:p>
          </p:txBody>
        </p:sp>
        <p:sp>
          <p:nvSpPr>
            <p:cNvPr id="990" name="CustomShape 12"/>
            <p:cNvSpPr/>
            <p:nvPr/>
          </p:nvSpPr>
          <p:spPr>
            <a:xfrm rot="528000">
              <a:off x="7684920" y="4411800"/>
              <a:ext cx="2528640" cy="38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80000"/>
                </a:lnSpc>
              </a:pPr>
              <a:r>
                <a:rPr lang="fr-FR" sz="2400" b="0" strike="noStrike" spc="-1">
                  <a:solidFill>
                    <a:srgbClr val="FFFFFF"/>
                  </a:solidFill>
                  <a:latin typeface="Arial Black"/>
                  <a:ea typeface="微软雅黑"/>
                </a:rPr>
                <a:t>PROTECTION</a:t>
              </a:r>
              <a:endParaRPr lang="fr-FR" sz="2400" b="0" strike="noStrike" spc="-1">
                <a:latin typeface="Arial"/>
              </a:endParaRPr>
            </a:p>
          </p:txBody>
        </p:sp>
      </p:grpSp>
      <p:grpSp>
        <p:nvGrpSpPr>
          <p:cNvPr id="991" name="Group 13"/>
          <p:cNvGrpSpPr/>
          <p:nvPr/>
        </p:nvGrpSpPr>
        <p:grpSpPr>
          <a:xfrm>
            <a:off x="8007120" y="4869720"/>
            <a:ext cx="2525760" cy="1547640"/>
            <a:chOff x="8007120" y="4869720"/>
            <a:chExt cx="2525760" cy="1547640"/>
          </a:xfrm>
        </p:grpSpPr>
        <p:sp>
          <p:nvSpPr>
            <p:cNvPr id="992" name="CustomShape 14"/>
            <p:cNvSpPr/>
            <p:nvPr/>
          </p:nvSpPr>
          <p:spPr>
            <a:xfrm rot="1113600">
              <a:off x="8077320" y="5227560"/>
              <a:ext cx="2385360" cy="831600"/>
            </a:xfrm>
            <a:prstGeom prst="roundRect">
              <a:avLst>
                <a:gd name="adj" fmla="val 16667"/>
              </a:avLst>
            </a:prstGeom>
            <a:solidFill>
              <a:schemeClr val="accent2"/>
            </a:solidFill>
            <a:ln w="9360">
              <a:solidFill>
                <a:srgbClr val="FFFFFF"/>
              </a:solidFill>
              <a:round/>
            </a:ln>
            <a:effectLst>
              <a:outerShdw blurRad="25400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a:lstStyle/>
            <a:p>
              <a:endParaRPr lang="en-US"/>
            </a:p>
          </p:txBody>
        </p:sp>
        <p:sp>
          <p:nvSpPr>
            <p:cNvPr id="993" name="CustomShape 15"/>
            <p:cNvSpPr/>
            <p:nvPr/>
          </p:nvSpPr>
          <p:spPr>
            <a:xfrm rot="1111800">
              <a:off x="8232120" y="5473080"/>
              <a:ext cx="2100240" cy="38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80000"/>
                </a:lnSpc>
              </a:pPr>
              <a:r>
                <a:rPr lang="fr-FR" sz="2400" b="0" strike="noStrike" spc="-1">
                  <a:solidFill>
                    <a:srgbClr val="FFFFFF"/>
                  </a:solidFill>
                  <a:latin typeface="Arial"/>
                  <a:ea typeface="微软雅黑"/>
                </a:rPr>
                <a:t>RISQUES</a:t>
              </a:r>
              <a:endParaRPr lang="fr-FR" sz="2400" b="0" strike="noStrike" spc="-1">
                <a:latin typeface="Arial"/>
              </a:endParaRPr>
            </a:p>
          </p:txBody>
        </p:sp>
      </p:grpSp>
      <p:grpSp>
        <p:nvGrpSpPr>
          <p:cNvPr id="994" name="Group 16"/>
          <p:cNvGrpSpPr/>
          <p:nvPr/>
        </p:nvGrpSpPr>
        <p:grpSpPr>
          <a:xfrm>
            <a:off x="6251400" y="5718960"/>
            <a:ext cx="2831400" cy="1347120"/>
            <a:chOff x="6251400" y="5718960"/>
            <a:chExt cx="2831400" cy="1347120"/>
          </a:xfrm>
        </p:grpSpPr>
        <p:sp>
          <p:nvSpPr>
            <p:cNvPr id="995" name="CustomShape 17"/>
            <p:cNvSpPr/>
            <p:nvPr/>
          </p:nvSpPr>
          <p:spPr>
            <a:xfrm rot="20913000">
              <a:off x="6355440" y="5957640"/>
              <a:ext cx="2493000" cy="869400"/>
            </a:xfrm>
            <a:prstGeom prst="roundRect">
              <a:avLst>
                <a:gd name="adj" fmla="val 16667"/>
              </a:avLst>
            </a:prstGeom>
            <a:solidFill>
              <a:schemeClr val="accent1"/>
            </a:solidFill>
            <a:ln w="9360">
              <a:solidFill>
                <a:srgbClr val="FFFFFF"/>
              </a:solidFill>
              <a:round/>
            </a:ln>
            <a:effectLst>
              <a:outerShdw blurRad="25400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a:lstStyle/>
            <a:p>
              <a:endParaRPr lang="en-US"/>
            </a:p>
          </p:txBody>
        </p:sp>
        <p:sp>
          <p:nvSpPr>
            <p:cNvPr id="996" name="CustomShape 18"/>
            <p:cNvSpPr/>
            <p:nvPr/>
          </p:nvSpPr>
          <p:spPr>
            <a:xfrm rot="20890200">
              <a:off x="6255360" y="6223320"/>
              <a:ext cx="2822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80000"/>
                </a:lnSpc>
              </a:pPr>
              <a:r>
                <a:rPr lang="fr-FR" sz="2000" b="1" strike="noStrike" spc="-1">
                  <a:solidFill>
                    <a:srgbClr val="FFFFFF"/>
                  </a:solidFill>
                  <a:latin typeface="Calibri"/>
                  <a:ea typeface="微软雅黑"/>
                </a:rPr>
                <a:t>CONTAMINATION</a:t>
              </a:r>
              <a:endParaRPr lang="fr-FR" sz="2000" b="0" strike="noStrike" spc="-1">
                <a:latin typeface="Arial"/>
              </a:endParaRPr>
            </a:p>
          </p:txBody>
        </p:sp>
      </p:grpSp>
      <p:grpSp>
        <p:nvGrpSpPr>
          <p:cNvPr id="997" name="Group 19"/>
          <p:cNvGrpSpPr/>
          <p:nvPr/>
        </p:nvGrpSpPr>
        <p:grpSpPr>
          <a:xfrm>
            <a:off x="1548000" y="1027080"/>
            <a:ext cx="5652720" cy="1457640"/>
            <a:chOff x="1548000" y="1027080"/>
            <a:chExt cx="5652720" cy="1457640"/>
          </a:xfrm>
        </p:grpSpPr>
        <p:sp>
          <p:nvSpPr>
            <p:cNvPr id="998" name="CustomShape 20"/>
            <p:cNvSpPr/>
            <p:nvPr/>
          </p:nvSpPr>
          <p:spPr>
            <a:xfrm rot="21006600">
              <a:off x="2063880" y="1418760"/>
              <a:ext cx="4619880" cy="674280"/>
            </a:xfrm>
            <a:prstGeom prst="roundRect">
              <a:avLst>
                <a:gd name="adj" fmla="val 16667"/>
              </a:avLst>
            </a:prstGeom>
            <a:solidFill>
              <a:srgbClr val="00B050"/>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99" name="CustomShape 21"/>
            <p:cNvSpPr/>
            <p:nvPr/>
          </p:nvSpPr>
          <p:spPr>
            <a:xfrm rot="21029400">
              <a:off x="1544040" y="1550880"/>
              <a:ext cx="5660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Mobilisation sociale</a:t>
              </a:r>
              <a:endParaRPr lang="fr-FR" sz="2200" b="0" strike="noStrike" spc="-1">
                <a:latin typeface="Arial"/>
              </a:endParaRPr>
            </a:p>
          </p:txBody>
        </p:sp>
      </p:gr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88"/>
                                        </p:tgtEl>
                                        <p:attrNameLst>
                                          <p:attrName>style.visibility</p:attrName>
                                        </p:attrNameLst>
                                      </p:cBhvr>
                                      <p:to>
                                        <p:strVal val="visible"/>
                                      </p:to>
                                    </p:set>
                                    <p:animEffect transition="in" filter="wipe(down)">
                                      <p:cBhvr additive="repl">
                                        <p:cTn id="7" dur="500"/>
                                        <p:tgtEl>
                                          <p:spTgt spid="98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1"/>
                                        </p:tgtEl>
                                        <p:attrNameLst>
                                          <p:attrName>style.visibility</p:attrName>
                                        </p:attrNameLst>
                                      </p:cBhvr>
                                      <p:to>
                                        <p:strVal val="visible"/>
                                      </p:to>
                                    </p:set>
                                    <p:animEffect transition="in" filter="wipe(down)">
                                      <p:cBhvr additive="repl">
                                        <p:cTn id="11" dur="500"/>
                                        <p:tgtEl>
                                          <p:spTgt spid="99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94"/>
                                        </p:tgtEl>
                                        <p:attrNameLst>
                                          <p:attrName>style.visibility</p:attrName>
                                        </p:attrNameLst>
                                      </p:cBhvr>
                                      <p:to>
                                        <p:strVal val="visible"/>
                                      </p:to>
                                    </p:set>
                                    <p:animEffect transition="in" filter="wipe(down)">
                                      <p:cBhvr additive="repl">
                                        <p:cTn id="15" dur="500"/>
                                        <p:tgtEl>
                                          <p:spTgt spid="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0" name="Group 1"/>
          <p:cNvGrpSpPr/>
          <p:nvPr/>
        </p:nvGrpSpPr>
        <p:grpSpPr>
          <a:xfrm>
            <a:off x="0" y="-104760"/>
            <a:ext cx="10692720" cy="7666920"/>
            <a:chOff x="0" y="-104760"/>
            <a:chExt cx="10692720" cy="7666920"/>
          </a:xfrm>
        </p:grpSpPr>
        <p:sp>
          <p:nvSpPr>
            <p:cNvPr id="1001" name="CustomShape 2"/>
            <p:cNvSpPr/>
            <p:nvPr/>
          </p:nvSpPr>
          <p:spPr>
            <a:xfrm>
              <a:off x="0" y="-104760"/>
              <a:ext cx="96894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02" name="CustomShape 3"/>
            <p:cNvSpPr/>
            <p:nvPr/>
          </p:nvSpPr>
          <p:spPr>
            <a:xfrm>
              <a:off x="9461520" y="-104040"/>
              <a:ext cx="12312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03"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04" name="CustomShape 5"/>
          <p:cNvSpPr/>
          <p:nvPr/>
        </p:nvSpPr>
        <p:spPr>
          <a:xfrm>
            <a:off x="851040" y="2562120"/>
            <a:ext cx="8991000" cy="17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199"/>
              </a:spcBef>
            </a:pPr>
            <a:r>
              <a:rPr lang="fr-FR" sz="2500" b="0" strike="noStrike" cap="all" spc="-1">
                <a:solidFill>
                  <a:srgbClr val="404040"/>
                </a:solidFill>
                <a:latin typeface="Arial"/>
                <a:ea typeface="DejaVu Sans"/>
              </a:rPr>
              <a:t>Éliminer mécaniquement les gîtes larvaires</a:t>
            </a:r>
            <a:endParaRPr lang="fr-FR" sz="2500" b="0" strike="noStrike" spc="-1">
              <a:latin typeface="Arial"/>
            </a:endParaRPr>
          </a:p>
          <a:p>
            <a:pPr marL="97200" algn="ctr">
              <a:lnSpc>
                <a:spcPct val="100000"/>
              </a:lnSpc>
              <a:spcBef>
                <a:spcPts val="1199"/>
              </a:spcBef>
            </a:pPr>
            <a:r>
              <a:rPr lang="fr-FR" sz="2400" b="1" strike="noStrike" cap="all" spc="-1">
                <a:solidFill>
                  <a:srgbClr val="404040"/>
                </a:solidFill>
                <a:latin typeface="Arial Black"/>
                <a:ea typeface="DejaVu Sans"/>
              </a:rPr>
              <a:t>Toute collection d’eau : soucoupe de pots de fleurs, pneus, jouets, abreuvoirs …</a:t>
            </a:r>
            <a:endParaRPr lang="fr-FR" sz="2400" b="0" strike="noStrike" spc="-1">
              <a:latin typeface="Arial"/>
            </a:endParaRPr>
          </a:p>
          <a:p>
            <a:pPr marL="97200" algn="ctr">
              <a:lnSpc>
                <a:spcPct val="100000"/>
              </a:lnSpc>
              <a:spcBef>
                <a:spcPts val="601"/>
              </a:spcBef>
            </a:pPr>
            <a:r>
              <a:rPr lang="fr-FR" sz="2400" b="1" strike="noStrike" cap="all" spc="-1">
                <a:solidFill>
                  <a:srgbClr val="404040"/>
                </a:solidFill>
                <a:latin typeface="Arial Black"/>
                <a:ea typeface="DejaVu Sans"/>
              </a:rPr>
              <a:t>Gouttières et caniveaux osbtrués</a:t>
            </a:r>
            <a:endParaRPr lang="fr-FR" sz="2400" b="0" strike="noStrike" spc="-1">
              <a:latin typeface="Arial"/>
            </a:endParaRPr>
          </a:p>
        </p:txBody>
      </p:sp>
      <p:pic>
        <p:nvPicPr>
          <p:cNvPr id="1005" name="Picture 4"/>
          <p:cNvPicPr/>
          <p:nvPr/>
        </p:nvPicPr>
        <p:blipFill>
          <a:blip r:embed="rId3"/>
          <a:stretch/>
        </p:blipFill>
        <p:spPr>
          <a:xfrm flipH="1">
            <a:off x="6125400" y="98640"/>
            <a:ext cx="3898080" cy="2298600"/>
          </a:xfrm>
          <a:prstGeom prst="rect">
            <a:avLst/>
          </a:prstGeom>
          <a:ln>
            <a:noFill/>
          </a:ln>
        </p:spPr>
      </p:pic>
      <p:grpSp>
        <p:nvGrpSpPr>
          <p:cNvPr id="1006" name="Group 6"/>
          <p:cNvGrpSpPr/>
          <p:nvPr/>
        </p:nvGrpSpPr>
        <p:grpSpPr>
          <a:xfrm>
            <a:off x="842760" y="4640400"/>
            <a:ext cx="8991000" cy="608760"/>
            <a:chOff x="842760" y="4640400"/>
            <a:chExt cx="8991000" cy="608760"/>
          </a:xfrm>
        </p:grpSpPr>
        <p:sp>
          <p:nvSpPr>
            <p:cNvPr id="1007" name="CustomShape 7"/>
            <p:cNvSpPr/>
            <p:nvPr/>
          </p:nvSpPr>
          <p:spPr>
            <a:xfrm>
              <a:off x="842760" y="4640400"/>
              <a:ext cx="8991000" cy="608760"/>
            </a:xfrm>
            <a:prstGeom prst="rect">
              <a:avLst/>
            </a:prstGeom>
            <a:solidFill>
              <a:schemeClr val="accent6">
                <a:lumMod val="75000"/>
              </a:schemeClr>
            </a:solidFill>
            <a:ln w="12600">
              <a:solidFill>
                <a:schemeClr val="accent6">
                  <a:lumMod val="75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08" name="CustomShape 8"/>
            <p:cNvSpPr/>
            <p:nvPr/>
          </p:nvSpPr>
          <p:spPr>
            <a:xfrm>
              <a:off x="995040" y="4745160"/>
              <a:ext cx="86860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2000" b="1" strike="noStrike" cap="all" spc="-1">
                  <a:solidFill>
                    <a:srgbClr val="FFFFFF"/>
                  </a:solidFill>
                  <a:latin typeface="Arial"/>
                  <a:ea typeface="DejaVu Sans"/>
                </a:rPr>
                <a:t>VIDEZ COUVREZ RANGEZ CUREZ JETEZ ENTRETENEZ</a:t>
              </a:r>
              <a:endParaRPr lang="fr-FR" sz="2000" b="0" strike="noStrike" spc="-1">
                <a:latin typeface="Arial"/>
              </a:endParaRPr>
            </a:p>
          </p:txBody>
        </p:sp>
      </p:grpSp>
      <p:pic>
        <p:nvPicPr>
          <p:cNvPr id="1009" name="Picture 24"/>
          <p:cNvPicPr/>
          <p:nvPr/>
        </p:nvPicPr>
        <p:blipFill>
          <a:blip r:embed="rId4"/>
          <a:srcRect l="2003" r="19332"/>
          <a:stretch/>
        </p:blipFill>
        <p:spPr>
          <a:xfrm rot="800400">
            <a:off x="8889840" y="5012640"/>
            <a:ext cx="1428480" cy="120744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10" name="Group 9"/>
          <p:cNvGrpSpPr/>
          <p:nvPr/>
        </p:nvGrpSpPr>
        <p:grpSpPr>
          <a:xfrm>
            <a:off x="78480" y="4315680"/>
            <a:ext cx="3443400" cy="2736360"/>
            <a:chOff x="78480" y="4315680"/>
            <a:chExt cx="3443400" cy="2736360"/>
          </a:xfrm>
        </p:grpSpPr>
        <p:pic>
          <p:nvPicPr>
            <p:cNvPr id="1011" name="Picture 26"/>
            <p:cNvPicPr/>
            <p:nvPr/>
          </p:nvPicPr>
          <p:blipFill>
            <a:blip r:embed="rId5"/>
            <a:srcRect l="22806" r="19601"/>
            <a:stretch/>
          </p:blipFill>
          <p:spPr>
            <a:xfrm rot="20442600">
              <a:off x="348480" y="4528080"/>
              <a:ext cx="1612080" cy="190872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2" name="Picture 27"/>
            <p:cNvPicPr/>
            <p:nvPr/>
          </p:nvPicPr>
          <p:blipFill>
            <a:blip r:embed="rId6"/>
            <a:srcRect l="40729" t="10118" r="24948" b="33135"/>
            <a:stretch/>
          </p:blipFill>
          <p:spPr>
            <a:xfrm rot="21012600">
              <a:off x="1868400" y="5518440"/>
              <a:ext cx="1544400" cy="141228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013" name="Group 10"/>
          <p:cNvGrpSpPr/>
          <p:nvPr/>
        </p:nvGrpSpPr>
        <p:grpSpPr>
          <a:xfrm>
            <a:off x="1548000" y="1027080"/>
            <a:ext cx="5652720" cy="1457640"/>
            <a:chOff x="1548000" y="1027080"/>
            <a:chExt cx="5652720" cy="1457640"/>
          </a:xfrm>
        </p:grpSpPr>
        <p:sp>
          <p:nvSpPr>
            <p:cNvPr id="1014" name="CustomShape 11"/>
            <p:cNvSpPr/>
            <p:nvPr/>
          </p:nvSpPr>
          <p:spPr>
            <a:xfrm rot="21006600">
              <a:off x="2063880" y="1418760"/>
              <a:ext cx="4619880" cy="674280"/>
            </a:xfrm>
            <a:prstGeom prst="roundRect">
              <a:avLst>
                <a:gd name="adj" fmla="val 16667"/>
              </a:avLst>
            </a:prstGeom>
            <a:solidFill>
              <a:srgbClr val="00B050"/>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15" name="CustomShape 12"/>
            <p:cNvSpPr/>
            <p:nvPr/>
          </p:nvSpPr>
          <p:spPr>
            <a:xfrm rot="21029400">
              <a:off x="1544040" y="1550880"/>
              <a:ext cx="5660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Mobilisation sociale</a:t>
              </a:r>
              <a:endParaRPr lang="fr-FR" sz="2200" b="0" strike="noStrike" spc="-1">
                <a:latin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6" name="Group 1"/>
          <p:cNvGrpSpPr/>
          <p:nvPr/>
        </p:nvGrpSpPr>
        <p:grpSpPr>
          <a:xfrm>
            <a:off x="0" y="-104760"/>
            <a:ext cx="10692720" cy="7666920"/>
            <a:chOff x="0" y="-104760"/>
            <a:chExt cx="10692720" cy="7666920"/>
          </a:xfrm>
        </p:grpSpPr>
        <p:sp>
          <p:nvSpPr>
            <p:cNvPr id="1017" name="CustomShape 2"/>
            <p:cNvSpPr/>
            <p:nvPr/>
          </p:nvSpPr>
          <p:spPr>
            <a:xfrm>
              <a:off x="0" y="-104760"/>
              <a:ext cx="96894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18" name="CustomShape 3"/>
            <p:cNvSpPr/>
            <p:nvPr/>
          </p:nvSpPr>
          <p:spPr>
            <a:xfrm>
              <a:off x="9461520" y="-104040"/>
              <a:ext cx="12312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19"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20" name="CustomShape 5"/>
          <p:cNvSpPr/>
          <p:nvPr/>
        </p:nvSpPr>
        <p:spPr>
          <a:xfrm>
            <a:off x="587160" y="2943360"/>
            <a:ext cx="9711720" cy="292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199"/>
              </a:spcBef>
            </a:pPr>
            <a:r>
              <a:rPr lang="fr-FR" sz="2500" b="0" strike="noStrike" cap="all" spc="-1">
                <a:solidFill>
                  <a:srgbClr val="404040"/>
                </a:solidFill>
                <a:latin typeface="Arial"/>
                <a:ea typeface="DejaVu Sans"/>
              </a:rPr>
              <a:t>Éliminer les lieux de repos</a:t>
            </a:r>
            <a:endParaRPr lang="fr-FR" sz="2500" b="0" strike="noStrike" spc="-1">
              <a:latin typeface="Arial"/>
            </a:endParaRPr>
          </a:p>
          <a:p>
            <a:pPr marL="97200" algn="ctr">
              <a:lnSpc>
                <a:spcPct val="100000"/>
              </a:lnSpc>
              <a:spcBef>
                <a:spcPts val="1199"/>
              </a:spcBef>
            </a:pPr>
            <a:endParaRPr lang="fr-FR" sz="2500" b="0" strike="noStrike" spc="-1">
              <a:latin typeface="Arial"/>
            </a:endParaRPr>
          </a:p>
          <a:p>
            <a:pPr marL="97200" algn="ctr">
              <a:lnSpc>
                <a:spcPct val="100000"/>
              </a:lnSpc>
              <a:spcBef>
                <a:spcPts val="1199"/>
              </a:spcBef>
            </a:pPr>
            <a:r>
              <a:rPr lang="fr-FR" sz="2400" b="1" strike="noStrike" cap="all" spc="-1">
                <a:solidFill>
                  <a:srgbClr val="404040"/>
                </a:solidFill>
                <a:latin typeface="Arial Black"/>
                <a:ea typeface="DejaVu Sans"/>
              </a:rPr>
              <a:t>Entretenir et désencombrer les espaces verts</a:t>
            </a:r>
            <a:endParaRPr lang="fr-FR" sz="2400" b="0" strike="noStrike" spc="-1">
              <a:latin typeface="Arial"/>
            </a:endParaRPr>
          </a:p>
          <a:p>
            <a:pPr marL="97200" algn="ctr">
              <a:lnSpc>
                <a:spcPct val="100000"/>
              </a:lnSpc>
              <a:spcBef>
                <a:spcPts val="1199"/>
              </a:spcBef>
            </a:pPr>
            <a:endParaRPr lang="fr-FR" sz="2400" b="0" strike="noStrike" spc="-1">
              <a:latin typeface="Arial"/>
            </a:endParaRPr>
          </a:p>
          <a:p>
            <a:pPr marL="97200" algn="ctr">
              <a:lnSpc>
                <a:spcPct val="100000"/>
              </a:lnSpc>
              <a:spcBef>
                <a:spcPts val="1199"/>
              </a:spcBef>
            </a:pPr>
            <a:r>
              <a:rPr lang="fr-FR" sz="2400" b="1" strike="noStrike" cap="all" spc="-1">
                <a:solidFill>
                  <a:srgbClr val="C00000"/>
                </a:solidFill>
                <a:latin typeface="Arial Black"/>
                <a:ea typeface="DejaVu Sans"/>
              </a:rPr>
              <a:t>« rendre les lieux moins propices </a:t>
            </a:r>
            <a:br/>
            <a:r>
              <a:rPr lang="fr-FR" sz="2400" b="1" strike="noStrike" cap="all" spc="-1">
                <a:solidFill>
                  <a:srgbClr val="C00000"/>
                </a:solidFill>
                <a:latin typeface="Arial Black"/>
                <a:ea typeface="DejaVu Sans"/>
              </a:rPr>
              <a:t>à la reproduction »</a:t>
            </a:r>
            <a:endParaRPr lang="fr-FR" sz="2400" b="0" strike="noStrike" spc="-1">
              <a:latin typeface="Arial"/>
            </a:endParaRPr>
          </a:p>
        </p:txBody>
      </p:sp>
      <p:pic>
        <p:nvPicPr>
          <p:cNvPr id="1021" name="Picture 2"/>
          <p:cNvPicPr/>
          <p:nvPr/>
        </p:nvPicPr>
        <p:blipFill>
          <a:blip r:embed="rId3"/>
          <a:stretch/>
        </p:blipFill>
        <p:spPr>
          <a:xfrm rot="800400">
            <a:off x="6458760" y="610200"/>
            <a:ext cx="3269160" cy="216972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22" name="Group 6"/>
          <p:cNvGrpSpPr/>
          <p:nvPr/>
        </p:nvGrpSpPr>
        <p:grpSpPr>
          <a:xfrm>
            <a:off x="1548000" y="1027080"/>
            <a:ext cx="5652720" cy="1457640"/>
            <a:chOff x="1548000" y="1027080"/>
            <a:chExt cx="5652720" cy="1457640"/>
          </a:xfrm>
        </p:grpSpPr>
        <p:sp>
          <p:nvSpPr>
            <p:cNvPr id="1023" name="CustomShape 7"/>
            <p:cNvSpPr/>
            <p:nvPr/>
          </p:nvSpPr>
          <p:spPr>
            <a:xfrm rot="21006600">
              <a:off x="2063880" y="1418760"/>
              <a:ext cx="4619880" cy="674280"/>
            </a:xfrm>
            <a:prstGeom prst="roundRect">
              <a:avLst>
                <a:gd name="adj" fmla="val 16667"/>
              </a:avLst>
            </a:prstGeom>
            <a:solidFill>
              <a:srgbClr val="00B050"/>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24" name="CustomShape 8"/>
            <p:cNvSpPr/>
            <p:nvPr/>
          </p:nvSpPr>
          <p:spPr>
            <a:xfrm rot="21029400">
              <a:off x="1544040" y="1550880"/>
              <a:ext cx="5660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Mobilisation sociale</a:t>
              </a:r>
              <a:endParaRPr lang="fr-FR" sz="2200" b="0" strike="noStrike" spc="-1">
                <a:latin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5" name="Group 1"/>
          <p:cNvGrpSpPr/>
          <p:nvPr/>
        </p:nvGrpSpPr>
        <p:grpSpPr>
          <a:xfrm>
            <a:off x="0" y="-104760"/>
            <a:ext cx="10692720" cy="7666920"/>
            <a:chOff x="0" y="-104760"/>
            <a:chExt cx="10692720" cy="7666920"/>
          </a:xfrm>
        </p:grpSpPr>
        <p:sp>
          <p:nvSpPr>
            <p:cNvPr id="1026" name="CustomShape 2"/>
            <p:cNvSpPr/>
            <p:nvPr/>
          </p:nvSpPr>
          <p:spPr>
            <a:xfrm>
              <a:off x="0" y="-104760"/>
              <a:ext cx="96894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27" name="CustomShape 3"/>
            <p:cNvSpPr/>
            <p:nvPr/>
          </p:nvSpPr>
          <p:spPr>
            <a:xfrm>
              <a:off x="9461520" y="-104040"/>
              <a:ext cx="12312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28"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1029" name="Picture 3"/>
          <p:cNvPicPr/>
          <p:nvPr/>
        </p:nvPicPr>
        <p:blipFill>
          <a:blip r:embed="rId3"/>
          <a:stretch/>
        </p:blipFill>
        <p:spPr>
          <a:xfrm>
            <a:off x="203040" y="2296080"/>
            <a:ext cx="5293080" cy="5293080"/>
          </a:xfrm>
          <a:prstGeom prst="rect">
            <a:avLst/>
          </a:prstGeom>
          <a:ln>
            <a:noFill/>
          </a:ln>
        </p:spPr>
      </p:pic>
      <p:pic>
        <p:nvPicPr>
          <p:cNvPr id="1030" name="Picture 4"/>
          <p:cNvPicPr/>
          <p:nvPr/>
        </p:nvPicPr>
        <p:blipFill>
          <a:blip r:embed="rId4"/>
          <a:stretch/>
        </p:blipFill>
        <p:spPr>
          <a:xfrm>
            <a:off x="5496840" y="4452120"/>
            <a:ext cx="3142440" cy="2666160"/>
          </a:xfrm>
          <a:prstGeom prst="rect">
            <a:avLst/>
          </a:prstGeom>
          <a:ln>
            <a:noFill/>
          </a:ln>
        </p:spPr>
      </p:pic>
      <p:sp>
        <p:nvSpPr>
          <p:cNvPr id="1031" name="CustomShape 5"/>
          <p:cNvSpPr/>
          <p:nvPr/>
        </p:nvSpPr>
        <p:spPr>
          <a:xfrm>
            <a:off x="3414960" y="2237040"/>
            <a:ext cx="6628680" cy="197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nSpc>
                <a:spcPct val="100000"/>
              </a:lnSpc>
              <a:spcBef>
                <a:spcPts val="2999"/>
              </a:spcBef>
            </a:pPr>
            <a:r>
              <a:rPr lang="fr-FR" sz="4200" b="1" strike="noStrike" cap="all" spc="-1">
                <a:solidFill>
                  <a:srgbClr val="C00000"/>
                </a:solidFill>
                <a:latin typeface="Arial Black"/>
                <a:ea typeface="DejaVu Sans"/>
              </a:rPr>
              <a:t>l’affaire de tous !</a:t>
            </a:r>
            <a:endParaRPr lang="fr-FR" sz="4200" b="0" strike="noStrike" spc="-1">
              <a:latin typeface="Arial"/>
            </a:endParaRPr>
          </a:p>
          <a:p>
            <a:pPr marL="97200">
              <a:lnSpc>
                <a:spcPct val="100000"/>
              </a:lnSpc>
              <a:spcBef>
                <a:spcPts val="1199"/>
              </a:spcBef>
            </a:pPr>
            <a:r>
              <a:rPr lang="fr-FR" sz="2400" b="1" strike="noStrike" cap="all" spc="-1">
                <a:solidFill>
                  <a:srgbClr val="404040"/>
                </a:solidFill>
                <a:latin typeface="Arial Black"/>
                <a:ea typeface="DejaVu Sans"/>
              </a:rPr>
              <a:t>Lutter contre la prolifération des moustiques par des moyens mécaniques</a:t>
            </a:r>
            <a:endParaRPr lang="fr-FR" sz="2400" b="0" strike="noStrike" spc="-1">
              <a:latin typeface="Arial"/>
            </a:endParaRPr>
          </a:p>
        </p:txBody>
      </p:sp>
      <p:sp>
        <p:nvSpPr>
          <p:cNvPr id="1032" name="CustomShape 6"/>
          <p:cNvSpPr/>
          <p:nvPr/>
        </p:nvSpPr>
        <p:spPr>
          <a:xfrm rot="21236400">
            <a:off x="944280" y="1162800"/>
            <a:ext cx="6128640" cy="674280"/>
          </a:xfrm>
          <a:prstGeom prst="roundRect">
            <a:avLst>
              <a:gd name="adj" fmla="val 16667"/>
            </a:avLst>
          </a:prstGeom>
          <a:solidFill>
            <a:schemeClr val="accent4"/>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33" name="CustomShape 7"/>
          <p:cNvSpPr/>
          <p:nvPr/>
        </p:nvSpPr>
        <p:spPr>
          <a:xfrm rot="21244200">
            <a:off x="911160" y="1287720"/>
            <a:ext cx="618372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2401"/>
              </a:spcBef>
            </a:pPr>
            <a:r>
              <a:rPr lang="fr-FR" sz="2200" b="0" strike="noStrike" cap="all" spc="-1">
                <a:solidFill>
                  <a:srgbClr val="FFFFFF"/>
                </a:solidFill>
                <a:latin typeface="Arial Black"/>
                <a:ea typeface="DejaVu Sans"/>
              </a:rPr>
              <a:t>La lutte anti-vectorielle (lav)</a:t>
            </a:r>
            <a:endParaRPr lang="fr-FR" sz="2200" b="0" strike="noStrike" spc="-1">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 name="Group 1"/>
          <p:cNvGrpSpPr/>
          <p:nvPr/>
        </p:nvGrpSpPr>
        <p:grpSpPr>
          <a:xfrm>
            <a:off x="0" y="-104760"/>
            <a:ext cx="10692720" cy="7666920"/>
            <a:chOff x="0" y="-104760"/>
            <a:chExt cx="10692720" cy="7666920"/>
          </a:xfrm>
        </p:grpSpPr>
        <p:sp>
          <p:nvSpPr>
            <p:cNvPr id="1035" name="CustomShape 2"/>
            <p:cNvSpPr/>
            <p:nvPr/>
          </p:nvSpPr>
          <p:spPr>
            <a:xfrm>
              <a:off x="0" y="-104760"/>
              <a:ext cx="96894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36" name="CustomShape 3"/>
            <p:cNvSpPr/>
            <p:nvPr/>
          </p:nvSpPr>
          <p:spPr>
            <a:xfrm>
              <a:off x="9461520" y="-104040"/>
              <a:ext cx="1231200" cy="7666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37" name="CustomShape 4"/>
          <p:cNvSpPr/>
          <p:nvPr/>
        </p:nvSpPr>
        <p:spPr>
          <a:xfrm>
            <a:off x="203040" y="123840"/>
            <a:ext cx="10286280" cy="868608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38" name="CustomShape 5"/>
          <p:cNvSpPr/>
          <p:nvPr/>
        </p:nvSpPr>
        <p:spPr>
          <a:xfrm>
            <a:off x="1736280" y="2298960"/>
            <a:ext cx="8355960" cy="377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nSpc>
                <a:spcPct val="100000"/>
              </a:lnSpc>
            </a:pPr>
            <a:r>
              <a:rPr lang="fr-FR" sz="3200" b="0" strike="noStrike" cap="all" spc="-1">
                <a:solidFill>
                  <a:srgbClr val="404040"/>
                </a:solidFill>
                <a:latin typeface="Arial Black"/>
                <a:ea typeface="DejaVu Sans"/>
              </a:rPr>
              <a:t>Les professionnels</a:t>
            </a:r>
            <a:endParaRPr lang="fr-FR" sz="3200" b="0" strike="noStrike" spc="-1">
              <a:latin typeface="Arial"/>
            </a:endParaRPr>
          </a:p>
          <a:p>
            <a:pPr marL="97200">
              <a:lnSpc>
                <a:spcPct val="100000"/>
              </a:lnSpc>
              <a:spcBef>
                <a:spcPts val="1199"/>
              </a:spcBef>
            </a:pPr>
            <a:r>
              <a:rPr lang="fr-FR" sz="2000" b="1" strike="noStrike" cap="all" spc="-1">
                <a:solidFill>
                  <a:srgbClr val="4F81BD"/>
                </a:solidFill>
                <a:latin typeface="Arial"/>
                <a:ea typeface="DejaVu Sans"/>
              </a:rPr>
              <a:t>Lutter contre la prolifération des moustiques par des moyens mécaniques et/ou biologiques</a:t>
            </a:r>
            <a:endParaRPr lang="fr-FR" sz="2000" b="0" strike="noStrike" spc="-1">
              <a:latin typeface="Arial"/>
            </a:endParaRPr>
          </a:p>
          <a:p>
            <a:pPr marL="440280" indent="-342360">
              <a:lnSpc>
                <a:spcPct val="100000"/>
              </a:lnSpc>
              <a:spcBef>
                <a:spcPts val="1800"/>
              </a:spcBef>
              <a:buClr>
                <a:srgbClr val="262626"/>
              </a:buClr>
              <a:buFont typeface="Arial"/>
              <a:buChar char="•"/>
            </a:pPr>
            <a:r>
              <a:rPr lang="fr-FR" sz="2000" b="0" strike="noStrike" cap="all" spc="-1">
                <a:solidFill>
                  <a:srgbClr val="262626"/>
                </a:solidFill>
                <a:latin typeface="Arial"/>
                <a:ea typeface="DejaVu Sans"/>
              </a:rPr>
              <a:t>Destruction des gîtes larvaires</a:t>
            </a:r>
            <a:endParaRPr lang="fr-FR" sz="2000" b="0" strike="noStrike" spc="-1">
              <a:latin typeface="Arial"/>
            </a:endParaRPr>
          </a:p>
          <a:p>
            <a:pPr marL="440280" indent="-342360">
              <a:lnSpc>
                <a:spcPct val="100000"/>
              </a:lnSpc>
              <a:spcBef>
                <a:spcPts val="1800"/>
              </a:spcBef>
              <a:buClr>
                <a:srgbClr val="262626"/>
              </a:buClr>
              <a:buFont typeface="Arial"/>
              <a:buChar char="•"/>
            </a:pPr>
            <a:r>
              <a:rPr lang="fr-FR" sz="2000" b="0" strike="noStrike" cap="all" spc="-1">
                <a:solidFill>
                  <a:srgbClr val="262626"/>
                </a:solidFill>
                <a:latin typeface="Arial"/>
                <a:ea typeface="DejaVu Sans"/>
              </a:rPr>
              <a:t>Destruction des lieux de repos</a:t>
            </a:r>
            <a:endParaRPr lang="fr-FR" sz="2000" b="0" strike="noStrike" spc="-1">
              <a:latin typeface="Arial"/>
            </a:endParaRPr>
          </a:p>
          <a:p>
            <a:pPr marL="440280" indent="-342360">
              <a:lnSpc>
                <a:spcPct val="100000"/>
              </a:lnSpc>
              <a:spcBef>
                <a:spcPts val="1800"/>
              </a:spcBef>
              <a:buClr>
                <a:srgbClr val="262626"/>
              </a:buClr>
              <a:buFont typeface="Arial"/>
              <a:buChar char="•"/>
            </a:pPr>
            <a:r>
              <a:rPr lang="fr-FR" sz="2000" b="0" strike="noStrike" cap="all" spc="-1">
                <a:solidFill>
                  <a:srgbClr val="262626"/>
                </a:solidFill>
                <a:latin typeface="Arial"/>
                <a:ea typeface="DejaVu Sans"/>
              </a:rPr>
              <a:t>Traitements larvicides des gîtes larvaires (</a:t>
            </a:r>
            <a:r>
              <a:rPr lang="fr-FR" sz="2000" b="0" strike="noStrike" spc="-1">
                <a:solidFill>
                  <a:srgbClr val="262626"/>
                </a:solidFill>
                <a:latin typeface="Arial"/>
                <a:ea typeface="DejaVu Sans"/>
              </a:rPr>
              <a:t>BTI</a:t>
            </a:r>
            <a:r>
              <a:rPr lang="fr-FR" sz="2000" b="0" strike="noStrike" cap="all" spc="-1">
                <a:solidFill>
                  <a:srgbClr val="262626"/>
                </a:solidFill>
                <a:latin typeface="Arial"/>
                <a:ea typeface="DejaVu Sans"/>
              </a:rPr>
              <a:t>)</a:t>
            </a:r>
            <a:endParaRPr lang="fr-FR" sz="2000" b="0" strike="noStrike" spc="-1">
              <a:latin typeface="Arial"/>
            </a:endParaRPr>
          </a:p>
          <a:p>
            <a:pPr marL="440280" indent="-342360">
              <a:lnSpc>
                <a:spcPct val="100000"/>
              </a:lnSpc>
              <a:spcBef>
                <a:spcPts val="1800"/>
              </a:spcBef>
              <a:buClr>
                <a:srgbClr val="262626"/>
              </a:buClr>
              <a:buFont typeface="Arial"/>
              <a:buChar char="•"/>
            </a:pPr>
            <a:r>
              <a:rPr lang="fr-FR" sz="2000" b="0" strike="noStrike" cap="all" spc="-1">
                <a:solidFill>
                  <a:srgbClr val="262626"/>
                </a:solidFill>
                <a:latin typeface="Arial"/>
                <a:ea typeface="DejaVu Sans"/>
              </a:rPr>
              <a:t>Traitements adulticides lorsque cela est indispensable</a:t>
            </a:r>
            <a:endParaRPr lang="fr-FR" sz="2000" b="0" strike="noStrike" spc="-1">
              <a:latin typeface="Arial"/>
            </a:endParaRPr>
          </a:p>
        </p:txBody>
      </p:sp>
      <p:sp>
        <p:nvSpPr>
          <p:cNvPr id="1039" name="CustomShape 6"/>
          <p:cNvSpPr/>
          <p:nvPr/>
        </p:nvSpPr>
        <p:spPr>
          <a:xfrm rot="21236400">
            <a:off x="944280" y="1162800"/>
            <a:ext cx="6128640" cy="674280"/>
          </a:xfrm>
          <a:prstGeom prst="roundRect">
            <a:avLst>
              <a:gd name="adj" fmla="val 16667"/>
            </a:avLst>
          </a:prstGeom>
          <a:solidFill>
            <a:schemeClr val="accent4"/>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40" name="CustomShape 7"/>
          <p:cNvSpPr/>
          <p:nvPr/>
        </p:nvSpPr>
        <p:spPr>
          <a:xfrm rot="21244200">
            <a:off x="911160" y="1287720"/>
            <a:ext cx="618372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2401"/>
              </a:spcBef>
            </a:pPr>
            <a:r>
              <a:rPr lang="fr-FR" sz="2200" b="0" strike="noStrike" cap="all" spc="-1">
                <a:solidFill>
                  <a:srgbClr val="FFFFFF"/>
                </a:solidFill>
                <a:latin typeface="Arial Black"/>
                <a:ea typeface="DejaVu Sans"/>
              </a:rPr>
              <a:t>La lutte anti-vectorielle (lav)</a:t>
            </a:r>
            <a:endParaRPr lang="fr-FR" sz="2200" b="0" strike="noStrike" spc="-1">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1" name="Group 1"/>
          <p:cNvGrpSpPr/>
          <p:nvPr/>
        </p:nvGrpSpPr>
        <p:grpSpPr>
          <a:xfrm>
            <a:off x="0" y="-104760"/>
            <a:ext cx="10692360" cy="7666920"/>
            <a:chOff x="0" y="-104760"/>
            <a:chExt cx="10692360" cy="7666920"/>
          </a:xfrm>
        </p:grpSpPr>
        <p:sp>
          <p:nvSpPr>
            <p:cNvPr id="1042"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43"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44"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45"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46" name="CustomShape 6"/>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Focus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Culex</a:t>
            </a:r>
            <a:endParaRPr lang="fr-FR" sz="3600" b="0" strike="noStrike" spc="-1">
              <a:latin typeface="Arial"/>
            </a:endParaRPr>
          </a:p>
        </p:txBody>
      </p:sp>
      <p:grpSp>
        <p:nvGrpSpPr>
          <p:cNvPr id="1047" name="Group 7"/>
          <p:cNvGrpSpPr/>
          <p:nvPr/>
        </p:nvGrpSpPr>
        <p:grpSpPr>
          <a:xfrm>
            <a:off x="2000880" y="874440"/>
            <a:ext cx="5209560" cy="1040760"/>
            <a:chOff x="2000880" y="874440"/>
            <a:chExt cx="5209560" cy="1040760"/>
          </a:xfrm>
        </p:grpSpPr>
        <p:sp>
          <p:nvSpPr>
            <p:cNvPr id="1048" name="CustomShape 8"/>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49" name="CustomShape 9"/>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complexe d’espèces</a:t>
              </a:r>
              <a:endParaRPr lang="fr-FR" sz="2200" b="0" strike="noStrike" spc="-1">
                <a:latin typeface="Arial"/>
              </a:endParaRPr>
            </a:p>
          </p:txBody>
        </p:sp>
      </p:grpSp>
      <p:sp>
        <p:nvSpPr>
          <p:cNvPr id="1050" name="CustomShape 10"/>
          <p:cNvSpPr/>
          <p:nvPr/>
        </p:nvSpPr>
        <p:spPr>
          <a:xfrm>
            <a:off x="486720" y="2109600"/>
            <a:ext cx="9752760" cy="191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404040"/>
                </a:solidFill>
                <a:latin typeface="Arial"/>
                <a:ea typeface="DejaVu Sans"/>
              </a:rPr>
              <a:t>Plusieurs espèces très proches morphologiquement</a:t>
            </a:r>
            <a:endParaRPr lang="fr-FR" sz="2000" b="0" strike="noStrike" spc="-1">
              <a:latin typeface="Arial"/>
            </a:endParaRPr>
          </a:p>
          <a:p>
            <a:pPr>
              <a:lnSpc>
                <a:spcPct val="100000"/>
              </a:lnSpc>
            </a:pP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Moustique commun présent dans toutes les régions du monde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Petit à moyen, brun, légèrement rayé sur l’abdomen</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Activité plutôt nocturne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Préférence trophique en fonction de l’espèce (ornithophile ou mammophile)</a:t>
            </a:r>
            <a:endParaRPr lang="fr-FR" sz="2000" b="0" strike="noStrike" spc="-1">
              <a:latin typeface="Arial"/>
            </a:endParaRPr>
          </a:p>
        </p:txBody>
      </p:sp>
      <p:pic>
        <p:nvPicPr>
          <p:cNvPr id="1051" name="Picture 2"/>
          <p:cNvPicPr/>
          <p:nvPr/>
        </p:nvPicPr>
        <p:blipFill>
          <a:blip r:embed="rId3"/>
          <a:stretch/>
        </p:blipFill>
        <p:spPr>
          <a:xfrm rot="698400">
            <a:off x="5091120" y="4587120"/>
            <a:ext cx="3448440" cy="241524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2" name="Group 1"/>
          <p:cNvGrpSpPr/>
          <p:nvPr/>
        </p:nvGrpSpPr>
        <p:grpSpPr>
          <a:xfrm>
            <a:off x="0" y="-104760"/>
            <a:ext cx="10692360" cy="7666920"/>
            <a:chOff x="0" y="-104760"/>
            <a:chExt cx="10692360" cy="7666920"/>
          </a:xfrm>
        </p:grpSpPr>
        <p:sp>
          <p:nvSpPr>
            <p:cNvPr id="1053"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54"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55"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56"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1057" name="Group 6"/>
          <p:cNvGrpSpPr/>
          <p:nvPr/>
        </p:nvGrpSpPr>
        <p:grpSpPr>
          <a:xfrm>
            <a:off x="2000880" y="874440"/>
            <a:ext cx="5209560" cy="1040760"/>
            <a:chOff x="2000880" y="874440"/>
            <a:chExt cx="5209560" cy="1040760"/>
          </a:xfrm>
        </p:grpSpPr>
        <p:sp>
          <p:nvSpPr>
            <p:cNvPr id="1058" name="CustomShape 7"/>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59" name="CustomShape 8"/>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LE CULEX</a:t>
              </a:r>
              <a:endParaRPr lang="fr-FR" sz="2200" b="0" strike="noStrike" spc="-1">
                <a:latin typeface="Arial"/>
              </a:endParaRPr>
            </a:p>
          </p:txBody>
        </p:sp>
      </p:grpSp>
      <p:sp>
        <p:nvSpPr>
          <p:cNvPr id="1060" name="CustomShape 9"/>
          <p:cNvSpPr/>
          <p:nvPr/>
        </p:nvSpPr>
        <p:spPr>
          <a:xfrm>
            <a:off x="5270400" y="2780640"/>
            <a:ext cx="4969080" cy="344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a:solidFill>
                  <a:srgbClr val="404040"/>
                </a:solidFill>
                <a:latin typeface="Arial"/>
                <a:ea typeface="DejaVu Sans"/>
              </a:rPr>
              <a:t>Phase aquatique :</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Œufs : 100 à 300 par ponte en nacelle à la surface de l’eau (parfois première ponte autogène)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4 stades larvaires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Nymphes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Émergence</a:t>
            </a: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2000" b="1" strike="noStrike" spc="-1">
                <a:solidFill>
                  <a:srgbClr val="404040"/>
                </a:solidFill>
                <a:latin typeface="Arial"/>
                <a:ea typeface="DejaVu Sans"/>
              </a:rPr>
              <a:t>Phase aérienne :</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Stade adulte : longévité des femelles : 2 à 3 mois (plus si hibernation)</a:t>
            </a:r>
            <a:endParaRPr lang="fr-FR" sz="2000" b="0" strike="noStrike" spc="-1">
              <a:latin typeface="Arial"/>
            </a:endParaRPr>
          </a:p>
        </p:txBody>
      </p:sp>
      <p:pic>
        <p:nvPicPr>
          <p:cNvPr id="1061" name="Picture 12"/>
          <p:cNvPicPr/>
          <p:nvPr/>
        </p:nvPicPr>
        <p:blipFill>
          <a:blip r:embed="rId3"/>
          <a:stretch/>
        </p:blipFill>
        <p:spPr>
          <a:xfrm>
            <a:off x="525960" y="2809440"/>
            <a:ext cx="4739040" cy="3336840"/>
          </a:xfrm>
          <a:prstGeom prst="rect">
            <a:avLst/>
          </a:prstGeom>
          <a:ln>
            <a:noFill/>
          </a:ln>
        </p:spPr>
      </p:pic>
      <p:sp>
        <p:nvSpPr>
          <p:cNvPr id="1062" name="CustomShape 10"/>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Focus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Culex</a:t>
            </a:r>
            <a:endParaRPr lang="fr-FR" sz="3600" b="0" strike="noStrike" spc="-1">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3" name="Group 1"/>
          <p:cNvGrpSpPr/>
          <p:nvPr/>
        </p:nvGrpSpPr>
        <p:grpSpPr>
          <a:xfrm>
            <a:off x="0" y="-104760"/>
            <a:ext cx="10692360" cy="7666920"/>
            <a:chOff x="0" y="-104760"/>
            <a:chExt cx="10692360" cy="7666920"/>
          </a:xfrm>
        </p:grpSpPr>
        <p:sp>
          <p:nvSpPr>
            <p:cNvPr id="1064"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65"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66"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67"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1068" name="Group 6"/>
          <p:cNvGrpSpPr/>
          <p:nvPr/>
        </p:nvGrpSpPr>
        <p:grpSpPr>
          <a:xfrm>
            <a:off x="2000880" y="874440"/>
            <a:ext cx="5211000" cy="1040760"/>
            <a:chOff x="2000880" y="874440"/>
            <a:chExt cx="5211000" cy="1040760"/>
          </a:xfrm>
        </p:grpSpPr>
        <p:sp>
          <p:nvSpPr>
            <p:cNvPr id="1069" name="CustomShape 7"/>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70" name="CustomShape 8"/>
            <p:cNvSpPr/>
            <p:nvPr/>
          </p:nvSpPr>
          <p:spPr>
            <a:xfrm rot="21280800">
              <a:off x="2018520" y="1173240"/>
              <a:ext cx="51832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FFFFFF"/>
                  </a:solidFill>
                  <a:latin typeface="Arial Black"/>
                  <a:ea typeface="DejaVu Sans"/>
                </a:rPr>
                <a:t>Cycle du virus West Nile</a:t>
              </a:r>
              <a:endParaRPr lang="fr-FR" sz="2400" b="0" strike="noStrike" spc="-1">
                <a:latin typeface="Arial"/>
              </a:endParaRPr>
            </a:p>
          </p:txBody>
        </p:sp>
      </p:grpSp>
      <p:sp>
        <p:nvSpPr>
          <p:cNvPr id="1071" name="CustomShape 9"/>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Focus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Culex</a:t>
            </a:r>
            <a:endParaRPr lang="fr-FR" sz="3600" b="0" strike="noStrike" spc="-1">
              <a:latin typeface="Arial"/>
            </a:endParaRPr>
          </a:p>
        </p:txBody>
      </p:sp>
      <p:grpSp>
        <p:nvGrpSpPr>
          <p:cNvPr id="1072" name="Group 10"/>
          <p:cNvGrpSpPr/>
          <p:nvPr/>
        </p:nvGrpSpPr>
        <p:grpSpPr>
          <a:xfrm>
            <a:off x="1431000" y="2237040"/>
            <a:ext cx="7830720" cy="4531680"/>
            <a:chOff x="1431000" y="2237040"/>
            <a:chExt cx="7830720" cy="4531680"/>
          </a:xfrm>
        </p:grpSpPr>
        <p:sp>
          <p:nvSpPr>
            <p:cNvPr id="1073" name="CustomShape 11"/>
            <p:cNvSpPr/>
            <p:nvPr/>
          </p:nvSpPr>
          <p:spPr>
            <a:xfrm>
              <a:off x="1531080" y="2237040"/>
              <a:ext cx="7730640" cy="303120"/>
            </a:xfrm>
            <a:prstGeom prst="rect">
              <a:avLst/>
            </a:prstGeom>
            <a:solidFill>
              <a:srgbClr val="7EA3CE"/>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1" strike="noStrike" spc="-1">
                  <a:solidFill>
                    <a:srgbClr val="FFFFFF"/>
                  </a:solidFill>
                  <a:latin typeface="Arial"/>
                  <a:ea typeface="DejaVu Sans"/>
                </a:rPr>
                <a:t>Cycle de transmission du virus West Nile</a:t>
              </a:r>
              <a:endParaRPr lang="fr-FR" sz="1400" b="0" strike="noStrike" spc="-1">
                <a:latin typeface="Arial"/>
              </a:endParaRPr>
            </a:p>
          </p:txBody>
        </p:sp>
        <p:pic>
          <p:nvPicPr>
            <p:cNvPr id="1074" name="Image 1"/>
            <p:cNvPicPr/>
            <p:nvPr/>
          </p:nvPicPr>
          <p:blipFill>
            <a:blip r:embed="rId3"/>
            <a:srcRect t="15558"/>
            <a:stretch/>
          </p:blipFill>
          <p:spPr>
            <a:xfrm>
              <a:off x="1531080" y="2653560"/>
              <a:ext cx="7527600" cy="4115160"/>
            </a:xfrm>
            <a:prstGeom prst="rect">
              <a:avLst/>
            </a:prstGeom>
            <a:ln>
              <a:noFill/>
            </a:ln>
          </p:spPr>
        </p:pic>
        <p:grpSp>
          <p:nvGrpSpPr>
            <p:cNvPr id="1075" name="Group 12"/>
            <p:cNvGrpSpPr/>
            <p:nvPr/>
          </p:nvGrpSpPr>
          <p:grpSpPr>
            <a:xfrm>
              <a:off x="3342960" y="3015720"/>
              <a:ext cx="1804320" cy="429120"/>
              <a:chOff x="3342960" y="3015720"/>
              <a:chExt cx="1804320" cy="429120"/>
            </a:xfrm>
          </p:grpSpPr>
          <p:sp>
            <p:nvSpPr>
              <p:cNvPr id="1076" name="CustomShape 13"/>
              <p:cNvSpPr/>
              <p:nvPr/>
            </p:nvSpPr>
            <p:spPr>
              <a:xfrm>
                <a:off x="3342960" y="3044520"/>
                <a:ext cx="1804320" cy="2570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77" name="CustomShape 14"/>
              <p:cNvSpPr/>
              <p:nvPr/>
            </p:nvSpPr>
            <p:spPr>
              <a:xfrm>
                <a:off x="3351240" y="3015720"/>
                <a:ext cx="429120" cy="429120"/>
              </a:xfrm>
              <a:prstGeom prst="ellipse">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78" name="CustomShape 15"/>
              <p:cNvSpPr/>
              <p:nvPr/>
            </p:nvSpPr>
            <p:spPr>
              <a:xfrm>
                <a:off x="4709160" y="3015720"/>
                <a:ext cx="429120" cy="429120"/>
              </a:xfrm>
              <a:prstGeom prst="ellipse">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grpSp>
          <p:nvGrpSpPr>
            <p:cNvPr id="1079" name="Group 16"/>
            <p:cNvGrpSpPr/>
            <p:nvPr/>
          </p:nvGrpSpPr>
          <p:grpSpPr>
            <a:xfrm>
              <a:off x="3399480" y="6098400"/>
              <a:ext cx="1804320" cy="482040"/>
              <a:chOff x="3399480" y="6098400"/>
              <a:chExt cx="1804320" cy="482040"/>
            </a:xfrm>
          </p:grpSpPr>
          <p:sp>
            <p:nvSpPr>
              <p:cNvPr id="1080" name="CustomShape 17"/>
              <p:cNvSpPr/>
              <p:nvPr/>
            </p:nvSpPr>
            <p:spPr>
              <a:xfrm rot="10800000">
                <a:off x="3399480" y="6283440"/>
                <a:ext cx="1804320" cy="2570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81" name="CustomShape 18"/>
              <p:cNvSpPr/>
              <p:nvPr/>
            </p:nvSpPr>
            <p:spPr>
              <a:xfrm rot="10800000">
                <a:off x="4635720" y="6098400"/>
                <a:ext cx="429120" cy="429120"/>
              </a:xfrm>
              <a:prstGeom prst="ellipse">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82" name="CustomShape 19"/>
              <p:cNvSpPr/>
              <p:nvPr/>
            </p:nvSpPr>
            <p:spPr>
              <a:xfrm rot="10800000">
                <a:off x="3540600" y="6151320"/>
                <a:ext cx="429120" cy="429120"/>
              </a:xfrm>
              <a:prstGeom prst="ellipse">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1083" name="CustomShape 20"/>
            <p:cNvSpPr/>
            <p:nvPr/>
          </p:nvSpPr>
          <p:spPr>
            <a:xfrm>
              <a:off x="4202640" y="5021640"/>
              <a:ext cx="1804320" cy="39852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84" name="CustomShape 21"/>
            <p:cNvSpPr/>
            <p:nvPr/>
          </p:nvSpPr>
          <p:spPr>
            <a:xfrm>
              <a:off x="4121280" y="4887720"/>
              <a:ext cx="196704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000000"/>
                  </a:solidFill>
                  <a:latin typeface="Arial"/>
                  <a:ea typeface="DejaVu Sans"/>
                </a:rPr>
                <a:t>Moustique </a:t>
              </a:r>
              <a:br/>
              <a:r>
                <a:rPr lang="fr-FR" sz="1200" b="1" strike="noStrike" spc="-1">
                  <a:solidFill>
                    <a:srgbClr val="000000"/>
                  </a:solidFill>
                  <a:latin typeface="Arial"/>
                  <a:ea typeface="DejaVu Sans"/>
                </a:rPr>
                <a:t>du genre </a:t>
              </a:r>
              <a:r>
                <a:rPr lang="fr-FR" sz="1200" b="1" i="1" strike="noStrike" spc="-1">
                  <a:solidFill>
                    <a:srgbClr val="000000"/>
                  </a:solidFill>
                  <a:latin typeface="Arial"/>
                  <a:ea typeface="DejaVu Sans"/>
                </a:rPr>
                <a:t>Culex</a:t>
              </a:r>
              <a:endParaRPr lang="fr-FR" sz="1200" b="0" strike="noStrike" spc="-1">
                <a:latin typeface="Arial"/>
              </a:endParaRPr>
            </a:p>
            <a:p>
              <a:pPr algn="ctr">
                <a:lnSpc>
                  <a:spcPct val="100000"/>
                </a:lnSpc>
              </a:pPr>
              <a:r>
                <a:rPr lang="fr-FR" sz="1200" b="0" i="1" strike="noStrike" spc="-1">
                  <a:solidFill>
                    <a:srgbClr val="000000"/>
                  </a:solidFill>
                  <a:latin typeface="Arial"/>
                  <a:ea typeface="DejaVu Sans"/>
                </a:rPr>
                <a:t>(vecteur)</a:t>
              </a:r>
              <a:endParaRPr lang="fr-FR" sz="1200" b="0" strike="noStrike" spc="-1">
                <a:latin typeface="Arial"/>
              </a:endParaRPr>
            </a:p>
          </p:txBody>
        </p:sp>
        <p:sp>
          <p:nvSpPr>
            <p:cNvPr id="1085" name="CustomShape 22"/>
            <p:cNvSpPr/>
            <p:nvPr/>
          </p:nvSpPr>
          <p:spPr>
            <a:xfrm>
              <a:off x="6824160" y="4313160"/>
              <a:ext cx="2019240" cy="41580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86" name="CustomShape 23"/>
            <p:cNvSpPr/>
            <p:nvPr/>
          </p:nvSpPr>
          <p:spPr>
            <a:xfrm>
              <a:off x="6695280" y="4208760"/>
              <a:ext cx="19670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000000"/>
                  </a:solidFill>
                  <a:latin typeface="Arial"/>
                  <a:ea typeface="DejaVu Sans"/>
                </a:rPr>
                <a:t>Hôtes accidentels</a:t>
              </a:r>
              <a:endParaRPr lang="fr-FR" sz="1200" b="0" strike="noStrike" spc="-1">
                <a:latin typeface="Arial"/>
              </a:endParaRPr>
            </a:p>
            <a:p>
              <a:pPr algn="ctr">
                <a:lnSpc>
                  <a:spcPct val="100000"/>
                </a:lnSpc>
              </a:pPr>
              <a:r>
                <a:rPr lang="fr-FR" sz="1200" b="1" strike="noStrike" spc="-1">
                  <a:solidFill>
                    <a:srgbClr val="000000"/>
                  </a:solidFill>
                  <a:latin typeface="Arial"/>
                  <a:ea typeface="DejaVu Sans"/>
                </a:rPr>
                <a:t>Hommes et animaux</a:t>
              </a:r>
              <a:endParaRPr lang="fr-FR" sz="1200" b="0" strike="noStrike" spc="-1">
                <a:latin typeface="Arial"/>
              </a:endParaRPr>
            </a:p>
          </p:txBody>
        </p:sp>
        <p:sp>
          <p:nvSpPr>
            <p:cNvPr id="1087" name="CustomShape 24"/>
            <p:cNvSpPr/>
            <p:nvPr/>
          </p:nvSpPr>
          <p:spPr>
            <a:xfrm>
              <a:off x="1709640" y="5380200"/>
              <a:ext cx="1632600" cy="41436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88" name="CustomShape 25"/>
            <p:cNvSpPr/>
            <p:nvPr/>
          </p:nvSpPr>
          <p:spPr>
            <a:xfrm>
              <a:off x="1431000" y="5420880"/>
              <a:ext cx="196704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000000"/>
                  </a:solidFill>
                  <a:latin typeface="Arial"/>
                  <a:ea typeface="DejaVu Sans"/>
                </a:rPr>
                <a:t>Oiseaux</a:t>
              </a:r>
              <a:r>
                <a:rPr lang="fr-FR" sz="1200" b="0" strike="noStrike" spc="-1">
                  <a:solidFill>
                    <a:srgbClr val="000000"/>
                  </a:solidFill>
                  <a:latin typeface="Arial"/>
                  <a:ea typeface="DejaVu Sans"/>
                </a:rPr>
                <a:t> (réservoir)</a:t>
              </a:r>
              <a:endParaRPr lang="fr-FR" sz="1200" b="0" strike="noStrike" spc="-1">
                <a:latin typeface="Arial"/>
              </a:endParaRPr>
            </a:p>
          </p:txBody>
        </p:sp>
        <p:sp>
          <p:nvSpPr>
            <p:cNvPr id="1089" name="CustomShape 26"/>
            <p:cNvSpPr/>
            <p:nvPr/>
          </p:nvSpPr>
          <p:spPr>
            <a:xfrm>
              <a:off x="1709640" y="6150600"/>
              <a:ext cx="772920" cy="54756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0" name="Group 1"/>
          <p:cNvGrpSpPr/>
          <p:nvPr/>
        </p:nvGrpSpPr>
        <p:grpSpPr>
          <a:xfrm>
            <a:off x="0" y="-104760"/>
            <a:ext cx="10692360" cy="7666920"/>
            <a:chOff x="0" y="-104760"/>
            <a:chExt cx="10692360" cy="7666920"/>
          </a:xfrm>
        </p:grpSpPr>
        <p:sp>
          <p:nvSpPr>
            <p:cNvPr id="1091"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92"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093"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94"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1095" name="Group 6"/>
          <p:cNvGrpSpPr/>
          <p:nvPr/>
        </p:nvGrpSpPr>
        <p:grpSpPr>
          <a:xfrm>
            <a:off x="6752520" y="2946240"/>
            <a:ext cx="3399840" cy="2656800"/>
            <a:chOff x="6752520" y="2946240"/>
            <a:chExt cx="3399840" cy="2656800"/>
          </a:xfrm>
        </p:grpSpPr>
        <p:pic>
          <p:nvPicPr>
            <p:cNvPr id="1096" name="Picture 1"/>
            <p:cNvPicPr/>
            <p:nvPr/>
          </p:nvPicPr>
          <p:blipFill>
            <a:blip r:embed="rId3"/>
            <a:srcRect l="43891" t="25903" r="4665"/>
            <a:stretch/>
          </p:blipFill>
          <p:spPr>
            <a:xfrm>
              <a:off x="6905160" y="2946240"/>
              <a:ext cx="3199680" cy="2363760"/>
            </a:xfrm>
            <a:prstGeom prst="rect">
              <a:avLst/>
            </a:prstGeom>
            <a:ln>
              <a:noFill/>
            </a:ln>
          </p:spPr>
        </p:pic>
        <p:sp>
          <p:nvSpPr>
            <p:cNvPr id="1097" name="CustomShape 7"/>
            <p:cNvSpPr/>
            <p:nvPr/>
          </p:nvSpPr>
          <p:spPr>
            <a:xfrm>
              <a:off x="6752520" y="5003640"/>
              <a:ext cx="2198520" cy="35856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098" name="CustomShape 8"/>
            <p:cNvSpPr/>
            <p:nvPr/>
          </p:nvSpPr>
          <p:spPr>
            <a:xfrm>
              <a:off x="7953840" y="5244480"/>
              <a:ext cx="2198520" cy="35856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grpSp>
        <p:nvGrpSpPr>
          <p:cNvPr id="1099" name="Group 9"/>
          <p:cNvGrpSpPr/>
          <p:nvPr/>
        </p:nvGrpSpPr>
        <p:grpSpPr>
          <a:xfrm>
            <a:off x="6503400" y="5302800"/>
            <a:ext cx="3673800" cy="225000"/>
            <a:chOff x="6503400" y="5302800"/>
            <a:chExt cx="3673800" cy="225000"/>
          </a:xfrm>
        </p:grpSpPr>
        <p:pic>
          <p:nvPicPr>
            <p:cNvPr id="1100" name="Picture 19"/>
            <p:cNvPicPr/>
            <p:nvPr/>
          </p:nvPicPr>
          <p:blipFill>
            <a:blip r:embed="rId3"/>
            <a:srcRect l="4781" t="91731" r="19274" b="-1264"/>
            <a:stretch/>
          </p:blipFill>
          <p:spPr>
            <a:xfrm>
              <a:off x="6708960" y="5302800"/>
              <a:ext cx="3359880" cy="216000"/>
            </a:xfrm>
            <a:prstGeom prst="rect">
              <a:avLst/>
            </a:prstGeom>
            <a:ln>
              <a:noFill/>
            </a:ln>
          </p:spPr>
        </p:pic>
        <p:sp>
          <p:nvSpPr>
            <p:cNvPr id="1101" name="CustomShape 10"/>
            <p:cNvSpPr/>
            <p:nvPr/>
          </p:nvSpPr>
          <p:spPr>
            <a:xfrm>
              <a:off x="6503400" y="5450400"/>
              <a:ext cx="3673800" cy="7740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grpSp>
      <p:sp>
        <p:nvSpPr>
          <p:cNvPr id="1102" name="CustomShape 11"/>
          <p:cNvSpPr/>
          <p:nvPr/>
        </p:nvSpPr>
        <p:spPr>
          <a:xfrm>
            <a:off x="851040" y="2780640"/>
            <a:ext cx="9388800" cy="390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a:solidFill>
                  <a:srgbClr val="404040"/>
                </a:solidFill>
                <a:latin typeface="Arial"/>
                <a:ea typeface="DejaVu Sans"/>
              </a:rPr>
              <a:t>La maladie (impasse chez l’homme et les chevaux) </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Incubation 3 à 15 jours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Fièvre élevée d’apparition brutale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Adénopathie cervicale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Céphalées, myalgies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Eruption cutanée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Nausées, douleurs abdominales, diarrhées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Symptômes respiratoires</a:t>
            </a:r>
            <a:endParaRPr lang="fr-FR" sz="2000" b="0" strike="noStrike" spc="-1">
              <a:latin typeface="Arial"/>
            </a:endParaRPr>
          </a:p>
          <a:p>
            <a:pPr>
              <a:lnSpc>
                <a:spcPct val="100000"/>
              </a:lnSpc>
            </a:pPr>
            <a:r>
              <a:rPr lang="fr-FR" sz="2000" b="1" i="1" strike="noStrike" spc="-1">
                <a:solidFill>
                  <a:srgbClr val="404040"/>
                </a:solidFill>
                <a:latin typeface="Arial"/>
                <a:ea typeface="DejaVu Sans"/>
              </a:rPr>
              <a:t>Asymptomatique dans 80 % des cas</a:t>
            </a:r>
            <a:endParaRPr lang="fr-FR" sz="2000" b="0" strike="noStrike" spc="-1">
              <a:latin typeface="Arial"/>
            </a:endParaRPr>
          </a:p>
          <a:p>
            <a:pPr>
              <a:lnSpc>
                <a:spcPct val="100000"/>
              </a:lnSpc>
            </a:pPr>
            <a:endParaRPr lang="fr-FR" sz="2000" b="0" strike="noStrike" spc="-1">
              <a:latin typeface="Arial"/>
            </a:endParaRPr>
          </a:p>
          <a:p>
            <a:pPr>
              <a:lnSpc>
                <a:spcPct val="100000"/>
              </a:lnSpc>
              <a:spcBef>
                <a:spcPts val="1199"/>
              </a:spcBef>
            </a:pPr>
            <a:r>
              <a:rPr lang="fr-FR" sz="2000" b="0" strike="noStrike" spc="-1">
                <a:solidFill>
                  <a:srgbClr val="404040"/>
                </a:solidFill>
                <a:latin typeface="Arial"/>
                <a:ea typeface="DejaVu Sans"/>
              </a:rPr>
              <a:t>Complications neurologiques : méningites, encéphalites</a:t>
            </a:r>
            <a:endParaRPr lang="fr-FR" sz="2000" b="0" strike="noStrike" spc="-1">
              <a:latin typeface="Arial"/>
            </a:endParaRPr>
          </a:p>
          <a:p>
            <a:pPr>
              <a:lnSpc>
                <a:spcPct val="100000"/>
              </a:lnSpc>
            </a:pPr>
            <a:r>
              <a:rPr lang="fr-FR" sz="2000" b="0" strike="noStrike" spc="-1">
                <a:solidFill>
                  <a:srgbClr val="404040"/>
                </a:solidFill>
                <a:latin typeface="Arial"/>
                <a:ea typeface="DejaVu Sans"/>
              </a:rPr>
              <a:t>Autres complications : hépatite, pancréatite ou myocardite</a:t>
            </a:r>
            <a:endParaRPr lang="fr-FR" sz="2000" b="0" strike="noStrike" spc="-1">
              <a:latin typeface="Arial"/>
            </a:endParaRPr>
          </a:p>
        </p:txBody>
      </p:sp>
      <p:sp>
        <p:nvSpPr>
          <p:cNvPr id="1103" name="CustomShape 12"/>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1104" name="Group 13"/>
          <p:cNvGrpSpPr/>
          <p:nvPr/>
        </p:nvGrpSpPr>
        <p:grpSpPr>
          <a:xfrm>
            <a:off x="2000880" y="874440"/>
            <a:ext cx="5209560" cy="1040760"/>
            <a:chOff x="2000880" y="874440"/>
            <a:chExt cx="5209560" cy="1040760"/>
          </a:xfrm>
        </p:grpSpPr>
        <p:sp>
          <p:nvSpPr>
            <p:cNvPr id="1105" name="CustomShape 14"/>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06" name="CustomShape 15"/>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a:solidFill>
                    <a:srgbClr val="FFFFFF"/>
                  </a:solidFill>
                  <a:latin typeface="Arial Black"/>
                  <a:ea typeface="DejaVu Sans"/>
                </a:rPr>
                <a:t>Symptômes du virus West Nile</a:t>
              </a:r>
              <a:endParaRPr lang="fr-FR" sz="2200" b="0" strike="noStrike" spc="-1">
                <a:latin typeface="Arial"/>
              </a:endParaRPr>
            </a:p>
          </p:txBody>
        </p:sp>
      </p:grpSp>
      <p:sp>
        <p:nvSpPr>
          <p:cNvPr id="1107" name="CustomShape 16"/>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Focus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Culex</a:t>
            </a:r>
            <a:endParaRPr lang="fr-FR" sz="36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
          <p:cNvGrpSpPr/>
          <p:nvPr/>
        </p:nvGrpSpPr>
        <p:grpSpPr>
          <a:xfrm>
            <a:off x="0" y="-104760"/>
            <a:ext cx="10692360" cy="7666920"/>
            <a:chOff x="0" y="-104760"/>
            <a:chExt cx="10692360" cy="7666920"/>
          </a:xfrm>
        </p:grpSpPr>
        <p:sp>
          <p:nvSpPr>
            <p:cNvPr id="138"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39"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40"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2" name="CustomShape 6"/>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ARTHROPODES</a:t>
            </a:r>
            <a:endParaRPr lang="fr-FR" sz="3600" b="0" strike="noStrike" spc="-1">
              <a:latin typeface="Arial"/>
            </a:endParaRPr>
          </a:p>
        </p:txBody>
      </p:sp>
      <p:grpSp>
        <p:nvGrpSpPr>
          <p:cNvPr id="143" name="Group 7"/>
          <p:cNvGrpSpPr/>
          <p:nvPr/>
        </p:nvGrpSpPr>
        <p:grpSpPr>
          <a:xfrm>
            <a:off x="2000880" y="874440"/>
            <a:ext cx="5209560" cy="1040760"/>
            <a:chOff x="2000880" y="874440"/>
            <a:chExt cx="5209560" cy="1040760"/>
          </a:xfrm>
        </p:grpSpPr>
        <p:sp>
          <p:nvSpPr>
            <p:cNvPr id="144" name="CustomShape 8"/>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5" name="CustomShape 9"/>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Selon le rôle pathogène</a:t>
              </a:r>
              <a:endParaRPr lang="fr-FR" sz="2200" b="0" strike="noStrike" spc="-1">
                <a:latin typeface="Arial"/>
              </a:endParaRPr>
            </a:p>
          </p:txBody>
        </p:sp>
      </p:grpSp>
      <p:sp>
        <p:nvSpPr>
          <p:cNvPr id="146" name="CustomShape 10"/>
          <p:cNvSpPr/>
          <p:nvPr/>
        </p:nvSpPr>
        <p:spPr>
          <a:xfrm>
            <a:off x="486720" y="2109600"/>
            <a:ext cx="9752760" cy="157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599"/>
              </a:spcBef>
            </a:pPr>
            <a:r>
              <a:rPr lang="fr-FR" sz="2000" b="1" strike="noStrike" spc="-1">
                <a:solidFill>
                  <a:srgbClr val="C0504D"/>
                </a:solidFill>
                <a:latin typeface="Arial"/>
                <a:ea typeface="DejaVu Sans"/>
              </a:rPr>
              <a:t>Arthropodes vecteurs : </a:t>
            </a:r>
            <a:br/>
            <a:r>
              <a:rPr lang="fr-FR" sz="2000" b="0" strike="noStrike" spc="-1">
                <a:solidFill>
                  <a:srgbClr val="404040"/>
                </a:solidFill>
                <a:latin typeface="Arial"/>
                <a:ea typeface="DejaVu Sans"/>
              </a:rPr>
              <a:t>Arthropodes hématophages assurant la transmission biologique active d’un agent pathogène d’un vertébré à un autre vertébré</a:t>
            </a:r>
            <a:endParaRPr lang="fr-FR" sz="2000" b="0" strike="noStrike" spc="-1">
              <a:latin typeface="Arial"/>
            </a:endParaRPr>
          </a:p>
          <a:p>
            <a:pPr algn="ctr">
              <a:lnSpc>
                <a:spcPct val="100000"/>
              </a:lnSpc>
              <a:spcBef>
                <a:spcPts val="1599"/>
              </a:spcBef>
            </a:pPr>
            <a:r>
              <a:rPr lang="fr-FR" sz="2400" b="0" strike="noStrike" spc="-1">
                <a:solidFill>
                  <a:srgbClr val="404040"/>
                </a:solidFill>
                <a:latin typeface="Arial"/>
                <a:ea typeface="DejaVu Sans"/>
              </a:rPr>
              <a:t>Exemple </a:t>
            </a:r>
            <a:r>
              <a:rPr lang="fr-FR" sz="2400" b="0" i="1" strike="noStrike" spc="-1">
                <a:solidFill>
                  <a:srgbClr val="404040"/>
                </a:solidFill>
                <a:latin typeface="Arial"/>
                <a:ea typeface="DejaVu Sans"/>
              </a:rPr>
              <a:t>d’Aedes albopictus </a:t>
            </a:r>
            <a:r>
              <a:rPr lang="fr-FR" sz="2400" b="0" strike="noStrike" spc="-1">
                <a:solidFill>
                  <a:srgbClr val="404040"/>
                </a:solidFill>
                <a:latin typeface="Arial"/>
                <a:ea typeface="DejaVu Sans"/>
              </a:rPr>
              <a:t>: </a:t>
            </a:r>
            <a:r>
              <a:rPr lang="fr-FR" sz="2400" b="1" strike="noStrike" cap="all" spc="-1">
                <a:solidFill>
                  <a:srgbClr val="002060"/>
                </a:solidFill>
                <a:latin typeface="Arial"/>
                <a:ea typeface="DejaVu Sans"/>
              </a:rPr>
              <a:t>le moustique tigre</a:t>
            </a:r>
            <a:endParaRPr lang="fr-FR" sz="2400" b="0" strike="noStrike" spc="-1">
              <a:latin typeface="Arial"/>
            </a:endParaRPr>
          </a:p>
        </p:txBody>
      </p:sp>
      <p:pic>
        <p:nvPicPr>
          <p:cNvPr id="147" name="Picture 1"/>
          <p:cNvPicPr/>
          <p:nvPr/>
        </p:nvPicPr>
        <p:blipFill>
          <a:blip r:embed="rId3"/>
          <a:stretch/>
        </p:blipFill>
        <p:spPr>
          <a:xfrm rot="382800">
            <a:off x="4183200" y="4092120"/>
            <a:ext cx="5248080" cy="282564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8" name="Picture 2"/>
          <p:cNvPicPr/>
          <p:nvPr/>
        </p:nvPicPr>
        <p:blipFill>
          <a:blip r:embed="rId4"/>
          <a:srcRect l="2108" t="17890" b="12781"/>
          <a:stretch/>
        </p:blipFill>
        <p:spPr>
          <a:xfrm rot="21052800">
            <a:off x="1480680" y="4234680"/>
            <a:ext cx="2605320" cy="2781720"/>
          </a:xfrm>
          <a:prstGeom prst="rect">
            <a:avLst/>
          </a:prstGeom>
          <a:ln w="88920">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8" name="Group 1"/>
          <p:cNvGrpSpPr/>
          <p:nvPr/>
        </p:nvGrpSpPr>
        <p:grpSpPr>
          <a:xfrm>
            <a:off x="0" y="-104760"/>
            <a:ext cx="10692360" cy="7666920"/>
            <a:chOff x="0" y="-104760"/>
            <a:chExt cx="10692360" cy="7666920"/>
          </a:xfrm>
        </p:grpSpPr>
        <p:sp>
          <p:nvSpPr>
            <p:cNvPr id="1109"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10"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111"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12"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1113" name="Group 6"/>
          <p:cNvGrpSpPr/>
          <p:nvPr/>
        </p:nvGrpSpPr>
        <p:grpSpPr>
          <a:xfrm>
            <a:off x="2000880" y="874440"/>
            <a:ext cx="5209560" cy="1040760"/>
            <a:chOff x="2000880" y="874440"/>
            <a:chExt cx="5209560" cy="1040760"/>
          </a:xfrm>
        </p:grpSpPr>
        <p:sp>
          <p:nvSpPr>
            <p:cNvPr id="1114" name="CustomShape 7"/>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15" name="CustomShape 8"/>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V</a:t>
              </a:r>
              <a:r>
                <a:rPr lang="fr-FR" sz="2200" b="0" strike="noStrike" spc="-1">
                  <a:solidFill>
                    <a:srgbClr val="FFFFFF"/>
                  </a:solidFill>
                  <a:latin typeface="Arial Black"/>
                  <a:ea typeface="DejaVu Sans"/>
                </a:rPr>
                <a:t>irus</a:t>
              </a:r>
              <a:r>
                <a:rPr lang="fr-FR" sz="2200" b="0" strike="noStrike" cap="all" spc="-1">
                  <a:solidFill>
                    <a:srgbClr val="FFFFFF"/>
                  </a:solidFill>
                  <a:latin typeface="Arial Black"/>
                  <a:ea typeface="DejaVu Sans"/>
                </a:rPr>
                <a:t> W</a:t>
              </a:r>
              <a:r>
                <a:rPr lang="fr-FR" sz="2200" b="0" strike="noStrike" spc="-1">
                  <a:solidFill>
                    <a:srgbClr val="FFFFFF"/>
                  </a:solidFill>
                  <a:latin typeface="Arial Black"/>
                  <a:ea typeface="DejaVu Sans"/>
                </a:rPr>
                <a:t>est</a:t>
              </a:r>
              <a:r>
                <a:rPr lang="fr-FR" sz="2200" b="0" strike="noStrike" cap="all" spc="-1">
                  <a:solidFill>
                    <a:srgbClr val="FFFFFF"/>
                  </a:solidFill>
                  <a:latin typeface="Arial Black"/>
                  <a:ea typeface="DejaVu Sans"/>
                </a:rPr>
                <a:t> </a:t>
              </a:r>
              <a:r>
                <a:rPr lang="fr-FR" sz="2200" b="0" strike="noStrike" spc="-1">
                  <a:solidFill>
                    <a:srgbClr val="FFFFFF"/>
                  </a:solidFill>
                  <a:latin typeface="Arial Black"/>
                  <a:ea typeface="DejaVu Sans"/>
                </a:rPr>
                <a:t>Nile</a:t>
              </a:r>
              <a:endParaRPr lang="fr-FR" sz="2200" b="0" strike="noStrike" spc="-1">
                <a:latin typeface="Arial"/>
              </a:endParaRPr>
            </a:p>
          </p:txBody>
        </p:sp>
      </p:grpSp>
      <p:sp>
        <p:nvSpPr>
          <p:cNvPr id="1116" name="CustomShape 9"/>
          <p:cNvSpPr/>
          <p:nvPr/>
        </p:nvSpPr>
        <p:spPr>
          <a:xfrm>
            <a:off x="851040" y="2780640"/>
            <a:ext cx="9388800" cy="289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4BACC6"/>
                </a:solidFill>
                <a:latin typeface="Arial"/>
                <a:ea typeface="DejaVu Sans"/>
              </a:rPr>
              <a:t>Pourquoi une augmentation </a:t>
            </a:r>
            <a:br/>
            <a:r>
              <a:rPr lang="fr-FR" sz="2800" b="1" strike="noStrike" spc="-1">
                <a:solidFill>
                  <a:srgbClr val="4BACC6"/>
                </a:solidFill>
                <a:latin typeface="Arial"/>
                <a:ea typeface="DejaVu Sans"/>
              </a:rPr>
              <a:t>du nombre de cas ?</a:t>
            </a:r>
            <a:endParaRPr lang="fr-FR" sz="2800" b="0" strike="noStrike" spc="-1">
              <a:latin typeface="Arial"/>
            </a:endParaRPr>
          </a:p>
          <a:p>
            <a:pPr>
              <a:lnSpc>
                <a:spcPct val="100000"/>
              </a:lnSpc>
            </a:pPr>
            <a:endParaRPr lang="fr-FR" sz="2800" b="0" strike="noStrike" spc="-1">
              <a:latin typeface="Arial"/>
            </a:endParaRPr>
          </a:p>
          <a:p>
            <a:pPr>
              <a:lnSpc>
                <a:spcPct val="100000"/>
              </a:lnSpc>
            </a:pPr>
            <a:r>
              <a:rPr lang="fr-FR" sz="2000" b="1" strike="noStrike" spc="-1">
                <a:solidFill>
                  <a:srgbClr val="404040"/>
                </a:solidFill>
                <a:latin typeface="Arial"/>
                <a:ea typeface="DejaVu Sans"/>
              </a:rPr>
              <a:t>Hypothèses :</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génotypes viraux plus virulents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comportement trophique des Culex</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environnement</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 </a:t>
            </a:r>
            <a:endParaRPr lang="fr-FR" sz="2000" b="0" strike="noStrike" spc="-1">
              <a:latin typeface="Arial"/>
            </a:endParaRPr>
          </a:p>
        </p:txBody>
      </p:sp>
      <p:pic>
        <p:nvPicPr>
          <p:cNvPr id="1117" name="Picture 2"/>
          <p:cNvPicPr/>
          <p:nvPr/>
        </p:nvPicPr>
        <p:blipFill>
          <a:blip r:embed="rId3"/>
          <a:stretch/>
        </p:blipFill>
        <p:spPr>
          <a:xfrm>
            <a:off x="6489720" y="2333880"/>
            <a:ext cx="3453120" cy="3453120"/>
          </a:xfrm>
          <a:prstGeom prst="rect">
            <a:avLst/>
          </a:prstGeom>
          <a:ln>
            <a:noFill/>
          </a:ln>
        </p:spPr>
      </p:pic>
      <p:sp>
        <p:nvSpPr>
          <p:cNvPr id="1118" name="CustomShape 10"/>
          <p:cNvSpPr/>
          <p:nvPr/>
        </p:nvSpPr>
        <p:spPr>
          <a:xfrm>
            <a:off x="7861320" y="5789160"/>
            <a:ext cx="228456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808080"/>
                </a:solidFill>
                <a:latin typeface="Arial"/>
                <a:ea typeface="DejaVu Sans"/>
              </a:rPr>
              <a:t>https://www.sgvmosquito.org</a:t>
            </a:r>
            <a:endParaRPr lang="fr-FR" sz="1200" b="0" strike="noStrike" spc="-1">
              <a:latin typeface="Arial"/>
            </a:endParaRPr>
          </a:p>
        </p:txBody>
      </p:sp>
      <p:sp>
        <p:nvSpPr>
          <p:cNvPr id="1119" name="CustomShape 11"/>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Focus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Culex</a:t>
            </a:r>
            <a:endParaRPr lang="fr-FR" sz="3600" b="0" strike="noStrike" spc="-1">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0" name="Group 1"/>
          <p:cNvGrpSpPr/>
          <p:nvPr/>
        </p:nvGrpSpPr>
        <p:grpSpPr>
          <a:xfrm>
            <a:off x="0" y="-104760"/>
            <a:ext cx="10692360" cy="7666920"/>
            <a:chOff x="0" y="-104760"/>
            <a:chExt cx="10692360" cy="7666920"/>
          </a:xfrm>
        </p:grpSpPr>
        <p:sp>
          <p:nvSpPr>
            <p:cNvPr id="1121"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22"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123"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24"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1125" name="Group 6"/>
          <p:cNvGrpSpPr/>
          <p:nvPr/>
        </p:nvGrpSpPr>
        <p:grpSpPr>
          <a:xfrm>
            <a:off x="2000880" y="874440"/>
            <a:ext cx="5209560" cy="1040760"/>
            <a:chOff x="2000880" y="874440"/>
            <a:chExt cx="5209560" cy="1040760"/>
          </a:xfrm>
        </p:grpSpPr>
        <p:sp>
          <p:nvSpPr>
            <p:cNvPr id="1126" name="CustomShape 7"/>
            <p:cNvSpPr/>
            <p:nvPr/>
          </p:nvSpPr>
          <p:spPr>
            <a:xfrm rot="21271200">
              <a:off x="2015280" y="1119240"/>
              <a:ext cx="5155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27" name="CustomShape 8"/>
            <p:cNvSpPr/>
            <p:nvPr/>
          </p:nvSpPr>
          <p:spPr>
            <a:xfrm rot="21280800">
              <a:off x="2018520" y="1188720"/>
              <a:ext cx="518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Prévention</a:t>
              </a:r>
              <a:endParaRPr lang="fr-FR" sz="2200" b="0" strike="noStrike" spc="-1">
                <a:latin typeface="Arial"/>
              </a:endParaRPr>
            </a:p>
          </p:txBody>
        </p:sp>
      </p:grpSp>
      <p:pic>
        <p:nvPicPr>
          <p:cNvPr id="1128" name="Picture 13"/>
          <p:cNvPicPr/>
          <p:nvPr/>
        </p:nvPicPr>
        <p:blipFill>
          <a:blip r:embed="rId3"/>
          <a:stretch/>
        </p:blipFill>
        <p:spPr>
          <a:xfrm>
            <a:off x="3537000" y="2597760"/>
            <a:ext cx="6615000" cy="2809800"/>
          </a:xfrm>
          <a:prstGeom prst="rect">
            <a:avLst/>
          </a:prstGeom>
          <a:ln>
            <a:noFill/>
          </a:ln>
        </p:spPr>
      </p:pic>
      <p:sp>
        <p:nvSpPr>
          <p:cNvPr id="1129" name="CustomShape 9"/>
          <p:cNvSpPr/>
          <p:nvPr/>
        </p:nvSpPr>
        <p:spPr>
          <a:xfrm>
            <a:off x="8089920" y="5455800"/>
            <a:ext cx="205668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808080"/>
                </a:solidFill>
                <a:latin typeface="Arial"/>
                <a:ea typeface="DejaVu Sans"/>
              </a:rPr>
              <a:t>https://www.cdc.gov</a:t>
            </a:r>
            <a:endParaRPr lang="fr-FR" sz="1200" b="0" strike="noStrike" spc="-1">
              <a:latin typeface="Arial"/>
            </a:endParaRPr>
          </a:p>
        </p:txBody>
      </p:sp>
      <p:sp>
        <p:nvSpPr>
          <p:cNvPr id="1130" name="CustomShape 10"/>
          <p:cNvSpPr/>
          <p:nvPr/>
        </p:nvSpPr>
        <p:spPr>
          <a:xfrm>
            <a:off x="851040" y="2780640"/>
            <a:ext cx="9388800" cy="374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a:solidFill>
                  <a:srgbClr val="404040"/>
                </a:solidFill>
                <a:latin typeface="Arial"/>
                <a:ea typeface="DejaVu Sans"/>
              </a:rPr>
              <a:t>Protection personnelle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vêtements longs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répulsifs cutanés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moustiquaire</a:t>
            </a: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2000" b="1" strike="noStrike" spc="-1">
                <a:solidFill>
                  <a:srgbClr val="404040"/>
                </a:solidFill>
                <a:latin typeface="Arial"/>
                <a:ea typeface="DejaVu Sans"/>
              </a:rPr>
              <a:t>Mobilisation sociale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destruction des gîtes larvaires</a:t>
            </a: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2000" b="1" strike="noStrike" spc="-1">
                <a:solidFill>
                  <a:srgbClr val="404040"/>
                </a:solidFill>
                <a:latin typeface="Arial"/>
                <a:ea typeface="DejaVu Sans"/>
              </a:rPr>
              <a:t>Surveillance</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veille sanitaire (réseau de laboratoires)</a:t>
            </a:r>
            <a:endParaRPr lang="fr-FR" sz="2000" b="0" strike="noStrike" spc="-1">
              <a:latin typeface="Arial"/>
            </a:endParaRPr>
          </a:p>
          <a:p>
            <a:pPr marL="343080" indent="-342360">
              <a:lnSpc>
                <a:spcPct val="100000"/>
              </a:lnSpc>
              <a:buClr>
                <a:srgbClr val="E0595B"/>
              </a:buClr>
              <a:buFont typeface="Arial"/>
              <a:buChar char="•"/>
            </a:pPr>
            <a:r>
              <a:rPr lang="fr-FR" sz="2000" b="0" strike="noStrike" spc="-1">
                <a:solidFill>
                  <a:srgbClr val="404040"/>
                </a:solidFill>
                <a:latin typeface="Arial"/>
                <a:ea typeface="DejaVu Sans"/>
              </a:rPr>
              <a:t>surveillance vétérinaire (oiseaux, chevaux)</a:t>
            </a:r>
            <a:endParaRPr lang="fr-FR" sz="2000" b="0" strike="noStrike" spc="-1">
              <a:latin typeface="Arial"/>
            </a:endParaRPr>
          </a:p>
          <a:p>
            <a:pPr>
              <a:lnSpc>
                <a:spcPct val="100000"/>
              </a:lnSpc>
            </a:pPr>
            <a:endParaRPr lang="fr-FR" sz="2000" b="0" strike="noStrike" spc="-1">
              <a:latin typeface="Arial"/>
            </a:endParaRPr>
          </a:p>
        </p:txBody>
      </p:sp>
      <p:sp>
        <p:nvSpPr>
          <p:cNvPr id="1131" name="CustomShape 11"/>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Focus</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Culex</a:t>
            </a:r>
            <a:endParaRPr lang="fr-FR" sz="3600" b="0" strike="noStrike" spc="-1">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CustomShape 1"/>
          <p:cNvSpPr/>
          <p:nvPr/>
        </p:nvSpPr>
        <p:spPr>
          <a:xfrm>
            <a:off x="292320" y="0"/>
            <a:ext cx="1369800" cy="67111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33" name="CustomShape 2"/>
          <p:cNvSpPr/>
          <p:nvPr/>
        </p:nvSpPr>
        <p:spPr>
          <a:xfrm>
            <a:off x="0" y="0"/>
            <a:ext cx="1069272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pic>
        <p:nvPicPr>
          <p:cNvPr id="1134" name="Picture 5"/>
          <p:cNvPicPr/>
          <p:nvPr/>
        </p:nvPicPr>
        <p:blipFill>
          <a:blip r:embed="rId3"/>
          <a:srcRect b="2360"/>
          <a:stretch/>
        </p:blipFill>
        <p:spPr>
          <a:xfrm>
            <a:off x="0" y="1080"/>
            <a:ext cx="10692720" cy="7589880"/>
          </a:xfrm>
          <a:prstGeom prst="rect">
            <a:avLst/>
          </a:prstGeom>
          <a:ln>
            <a:noFill/>
          </a:ln>
        </p:spPr>
      </p:pic>
      <p:sp>
        <p:nvSpPr>
          <p:cNvPr id="1135" name="CustomShape 3"/>
          <p:cNvSpPr/>
          <p:nvPr/>
        </p:nvSpPr>
        <p:spPr>
          <a:xfrm>
            <a:off x="-133560" y="1933920"/>
            <a:ext cx="10959840" cy="162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1800"/>
              </a:spcBef>
            </a:pPr>
            <a:r>
              <a:rPr lang="fr-FR" sz="4800" b="0" strike="noStrike" cap="all" spc="-1">
                <a:solidFill>
                  <a:srgbClr val="262626"/>
                </a:solidFill>
                <a:latin typeface="Arial Black"/>
                <a:ea typeface="DejaVu Sans"/>
              </a:rPr>
              <a:t>« MOUSTIQUE TIGRE</a:t>
            </a:r>
            <a:endParaRPr lang="fr-FR" sz="4800" b="0" strike="noStrike" spc="-1">
              <a:latin typeface="Arial"/>
            </a:endParaRPr>
          </a:p>
          <a:p>
            <a:pPr marL="97200" algn="ctr">
              <a:lnSpc>
                <a:spcPct val="100000"/>
              </a:lnSpc>
              <a:spcBef>
                <a:spcPts val="601"/>
              </a:spcBef>
            </a:pPr>
            <a:r>
              <a:rPr lang="fr-FR" sz="4800" b="0" strike="noStrike" cap="all" spc="-1">
                <a:solidFill>
                  <a:srgbClr val="262626"/>
                </a:solidFill>
                <a:latin typeface="Arial Black"/>
                <a:ea typeface="DejaVu Sans"/>
              </a:rPr>
              <a:t>THE FILM »</a:t>
            </a:r>
            <a:endParaRPr lang="fr-FR" sz="4800" b="0" strike="noStrike" spc="-1">
              <a:latin typeface="Arial"/>
            </a:endParaRPr>
          </a:p>
        </p:txBody>
      </p:sp>
      <p:sp>
        <p:nvSpPr>
          <p:cNvPr id="1136" name="CustomShape 4"/>
          <p:cNvSpPr/>
          <p:nvPr/>
        </p:nvSpPr>
        <p:spPr>
          <a:xfrm>
            <a:off x="0" y="6296040"/>
            <a:ext cx="10692720" cy="1294560"/>
          </a:xfrm>
          <a:prstGeom prst="rect">
            <a:avLst/>
          </a:prstGeom>
          <a:solidFill>
            <a:srgbClr val="A40115"/>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137" name="CustomShape 5"/>
          <p:cNvSpPr/>
          <p:nvPr/>
        </p:nvSpPr>
        <p:spPr>
          <a:xfrm>
            <a:off x="276480" y="6419520"/>
            <a:ext cx="10251000" cy="10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97200" algn="ctr">
              <a:lnSpc>
                <a:spcPct val="100000"/>
              </a:lnSpc>
              <a:spcBef>
                <a:spcPts val="601"/>
              </a:spcBef>
            </a:pPr>
            <a:r>
              <a:rPr lang="fr-FR" sz="1900" b="0" strike="noStrike" spc="-1">
                <a:solidFill>
                  <a:srgbClr val="FFFFFF"/>
                </a:solidFill>
                <a:latin typeface="Arial"/>
                <a:ea typeface="DejaVu Sans"/>
              </a:rPr>
              <a:t>Un film d’animation de l’Institut de Recherche pour le Développement (IRD) un film réalisé par Julia Malançon, Didier Fontenille et Luc Markiw</a:t>
            </a:r>
            <a:endParaRPr lang="fr-FR" sz="1900" b="0" strike="noStrike" spc="-1">
              <a:latin typeface="Arial"/>
            </a:endParaRPr>
          </a:p>
          <a:p>
            <a:pPr marL="97200" algn="ctr">
              <a:lnSpc>
                <a:spcPct val="100000"/>
              </a:lnSpc>
              <a:spcBef>
                <a:spcPts val="601"/>
              </a:spcBef>
            </a:pPr>
            <a:r>
              <a:rPr lang="fr-FR" sz="1900" b="1" strike="noStrike" spc="-1">
                <a:solidFill>
                  <a:srgbClr val="FFFFFF"/>
                </a:solidFill>
                <a:latin typeface="Arial"/>
                <a:ea typeface="DejaVu Sans"/>
              </a:rPr>
              <a:t>Avec l’aimable autorisation de l’IRD</a:t>
            </a:r>
            <a:endParaRPr lang="fr-FR" sz="1900" b="0" strike="noStrike" spc="-1">
              <a:latin typeface="Arial"/>
            </a:endParaRPr>
          </a:p>
        </p:txBody>
      </p:sp>
      <p:pic>
        <p:nvPicPr>
          <p:cNvPr id="1138" name="Picture 7"/>
          <p:cNvPicPr/>
          <p:nvPr/>
        </p:nvPicPr>
        <p:blipFill>
          <a:blip r:embed="rId4"/>
          <a:stretch/>
        </p:blipFill>
        <p:spPr>
          <a:xfrm>
            <a:off x="4127400" y="657360"/>
            <a:ext cx="2856960" cy="1443240"/>
          </a:xfrm>
          <a:prstGeom prst="rect">
            <a:avLst/>
          </a:prstGeom>
          <a:ln>
            <a:noFill/>
          </a:ln>
        </p:spPr>
      </p:pic>
      <p:sp>
        <p:nvSpPr>
          <p:cNvPr id="1139" name="CustomShape 6"/>
          <p:cNvSpPr/>
          <p:nvPr/>
        </p:nvSpPr>
        <p:spPr>
          <a:xfrm>
            <a:off x="1003320" y="3834000"/>
            <a:ext cx="88182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i="1" u="sng" strike="noStrike" spc="-1" dirty="0">
                <a:solidFill>
                  <a:srgbClr val="0000FF"/>
                </a:solidFill>
                <a:uFillTx/>
                <a:latin typeface="Calibri"/>
                <a:ea typeface="DejaVu Sans"/>
                <a:hlinkClick r:id="rId5"/>
              </a:rPr>
              <a:t>https://www.youtube.com/watch?v=xGWr81gqfgg</a:t>
            </a:r>
            <a:endParaRPr lang="fr-FR" sz="24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
          <p:cNvGrpSpPr/>
          <p:nvPr/>
        </p:nvGrpSpPr>
        <p:grpSpPr>
          <a:xfrm>
            <a:off x="0" y="0"/>
            <a:ext cx="10692720" cy="7569720"/>
            <a:chOff x="0" y="0"/>
            <a:chExt cx="10692720" cy="7569720"/>
          </a:xfrm>
        </p:grpSpPr>
        <p:sp>
          <p:nvSpPr>
            <p:cNvPr id="150" name="CustomShape 2"/>
            <p:cNvSpPr/>
            <p:nvPr/>
          </p:nvSpPr>
          <p:spPr>
            <a:xfrm>
              <a:off x="0" y="0"/>
              <a:ext cx="1607400" cy="756180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1" name="CustomShape 3"/>
            <p:cNvSpPr/>
            <p:nvPr/>
          </p:nvSpPr>
          <p:spPr>
            <a:xfrm>
              <a:off x="1612800" y="720"/>
              <a:ext cx="9079920" cy="75690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grpSp>
        <p:nvGrpSpPr>
          <p:cNvPr id="152" name="Group 4"/>
          <p:cNvGrpSpPr/>
          <p:nvPr/>
        </p:nvGrpSpPr>
        <p:grpSpPr>
          <a:xfrm>
            <a:off x="469440" y="328680"/>
            <a:ext cx="9514080" cy="4665600"/>
            <a:chOff x="469440" y="328680"/>
            <a:chExt cx="9514080" cy="4665600"/>
          </a:xfrm>
        </p:grpSpPr>
        <p:sp>
          <p:nvSpPr>
            <p:cNvPr id="153" name="CustomShape 5"/>
            <p:cNvSpPr/>
            <p:nvPr/>
          </p:nvSpPr>
          <p:spPr>
            <a:xfrm rot="21231000">
              <a:off x="641160" y="808920"/>
              <a:ext cx="9169920" cy="37044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4" name="CustomShape 6"/>
            <p:cNvSpPr/>
            <p:nvPr/>
          </p:nvSpPr>
          <p:spPr>
            <a:xfrm>
              <a:off x="7426800" y="2597400"/>
              <a:ext cx="1447200" cy="144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grpSp>
      <p:pic>
        <p:nvPicPr>
          <p:cNvPr id="155" name="Picture 20"/>
          <p:cNvPicPr/>
          <p:nvPr/>
        </p:nvPicPr>
        <p:blipFill>
          <a:blip r:embed="rId3"/>
          <a:stretch/>
        </p:blipFill>
        <p:spPr>
          <a:xfrm rot="9731400" flipH="1">
            <a:off x="5209920" y="3698280"/>
            <a:ext cx="1707480" cy="2597400"/>
          </a:xfrm>
          <a:prstGeom prst="rect">
            <a:avLst/>
          </a:prstGeom>
          <a:ln>
            <a:noFill/>
          </a:ln>
        </p:spPr>
      </p:pic>
      <p:sp>
        <p:nvSpPr>
          <p:cNvPr id="156" name="CustomShape 7"/>
          <p:cNvSpPr/>
          <p:nvPr/>
        </p:nvSpPr>
        <p:spPr>
          <a:xfrm>
            <a:off x="774720" y="1631160"/>
            <a:ext cx="8690760" cy="234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700" b="0" strike="noStrike" cap="all" spc="-1">
                <a:solidFill>
                  <a:srgbClr val="C00000"/>
                </a:solidFill>
                <a:latin typeface="Arial Black"/>
                <a:ea typeface="DejaVu Sans"/>
              </a:rPr>
              <a:t>Un vecteur potentiel présent en </a:t>
            </a:r>
            <a:endParaRPr lang="fr-FR" sz="4700" b="0" strike="noStrike" spc="-1">
              <a:latin typeface="Arial"/>
            </a:endParaRPr>
          </a:p>
          <a:p>
            <a:pPr algn="ctr">
              <a:lnSpc>
                <a:spcPct val="100000"/>
              </a:lnSpc>
            </a:pPr>
            <a:r>
              <a:rPr lang="fr-FR" sz="5400" b="0" strike="noStrike" spc="-1">
                <a:solidFill>
                  <a:srgbClr val="404040"/>
                </a:solidFill>
                <a:latin typeface="Androgyne"/>
                <a:ea typeface="DejaVu Sans"/>
              </a:rPr>
              <a:t>France métropolitaine</a:t>
            </a:r>
            <a:endParaRPr lang="fr-FR" sz="5400" b="0" strike="noStrike" spc="-1">
              <a:latin typeface="Arial"/>
            </a:endParaRPr>
          </a:p>
        </p:txBody>
      </p:sp>
      <p:grpSp>
        <p:nvGrpSpPr>
          <p:cNvPr id="157" name="Group 8"/>
          <p:cNvGrpSpPr/>
          <p:nvPr/>
        </p:nvGrpSpPr>
        <p:grpSpPr>
          <a:xfrm>
            <a:off x="6210000" y="3221640"/>
            <a:ext cx="3967560" cy="4260960"/>
            <a:chOff x="6210000" y="3221640"/>
            <a:chExt cx="3967560" cy="4260960"/>
          </a:xfrm>
        </p:grpSpPr>
        <p:pic>
          <p:nvPicPr>
            <p:cNvPr id="158" name="Picture 22"/>
            <p:cNvPicPr/>
            <p:nvPr/>
          </p:nvPicPr>
          <p:blipFill>
            <a:blip r:embed="rId4"/>
            <a:srcRect r="32376" b="27378"/>
            <a:stretch/>
          </p:blipFill>
          <p:spPr>
            <a:xfrm>
              <a:off x="6210000" y="3221640"/>
              <a:ext cx="3967560" cy="4260960"/>
            </a:xfrm>
            <a:prstGeom prst="rect">
              <a:avLst/>
            </a:prstGeom>
            <a:ln>
              <a:noFill/>
            </a:ln>
            <a:effectLst>
              <a:outerShdw dist="50760" dir="5400000" algn="ctr" rotWithShape="0">
                <a:schemeClr val="tx1">
                  <a:alpha val="15000"/>
                </a:schemeClr>
              </a:outerShdw>
            </a:effectLst>
          </p:spPr>
        </p:pic>
        <p:pic>
          <p:nvPicPr>
            <p:cNvPr id="159" name="Picture 23"/>
            <p:cNvPicPr/>
            <p:nvPr/>
          </p:nvPicPr>
          <p:blipFill>
            <a:blip r:embed="rId5"/>
            <a:srcRect l="12280" t="13741" r="55065" b="1697"/>
            <a:stretch/>
          </p:blipFill>
          <p:spPr>
            <a:xfrm>
              <a:off x="7632720" y="4645080"/>
              <a:ext cx="1418040" cy="1376280"/>
            </a:xfrm>
            <a:prstGeom prst="rect">
              <a:avLst/>
            </a:prstGeom>
            <a:ln w="38160">
              <a:solidFill>
                <a:schemeClr val="bg1"/>
              </a:solidFill>
              <a:round/>
            </a:ln>
            <a:effectLst>
              <a:outerShdw dist="50760" dir="5400000" sx="103000" sy="103000" algn="ctr" rotWithShape="0">
                <a:schemeClr val="tx1">
                  <a:alpha val="11000"/>
                </a:schemeClr>
              </a:outerShdw>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
          <p:cNvGrpSpPr/>
          <p:nvPr/>
        </p:nvGrpSpPr>
        <p:grpSpPr>
          <a:xfrm>
            <a:off x="0" y="-104760"/>
            <a:ext cx="10683720" cy="7346880"/>
            <a:chOff x="0" y="-104760"/>
            <a:chExt cx="10683720" cy="7346880"/>
          </a:xfrm>
        </p:grpSpPr>
        <p:sp>
          <p:nvSpPr>
            <p:cNvPr id="161" name="CustomShape 2"/>
            <p:cNvSpPr/>
            <p:nvPr/>
          </p:nvSpPr>
          <p:spPr>
            <a:xfrm>
              <a:off x="0" y="-104760"/>
              <a:ext cx="1661040" cy="681588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62" name="CustomShape 3"/>
            <p:cNvSpPr/>
            <p:nvPr/>
          </p:nvSpPr>
          <p:spPr>
            <a:xfrm>
              <a:off x="1666800" y="-104040"/>
              <a:ext cx="9016920" cy="7346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163" name="CustomShape 4"/>
          <p:cNvSpPr/>
          <p:nvPr/>
        </p:nvSpPr>
        <p:spPr>
          <a:xfrm>
            <a:off x="9000" y="6527880"/>
            <a:ext cx="10682280" cy="10314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en-US"/>
          </a:p>
        </p:txBody>
      </p:sp>
      <p:sp>
        <p:nvSpPr>
          <p:cNvPr id="164" name="CustomShape 5"/>
          <p:cNvSpPr/>
          <p:nvPr/>
        </p:nvSpPr>
        <p:spPr>
          <a:xfrm>
            <a:off x="9000" y="6718320"/>
            <a:ext cx="10682640" cy="841320"/>
          </a:xfrm>
          <a:custGeom>
            <a:avLst/>
            <a:gdLst/>
            <a:ahLst/>
            <a:cxnLst/>
            <a:rect l="l" t="t" r="r" b="b"/>
            <a:pathLst>
              <a:path w="10683240" h="842009">
                <a:moveTo>
                  <a:pt x="0" y="841717"/>
                </a:moveTo>
                <a:lnTo>
                  <a:pt x="10682998" y="841717"/>
                </a:lnTo>
                <a:lnTo>
                  <a:pt x="10682998" y="0"/>
                </a:lnTo>
                <a:lnTo>
                  <a:pt x="0" y="0"/>
                </a:lnTo>
                <a:lnTo>
                  <a:pt x="0" y="841717"/>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US"/>
          </a:p>
        </p:txBody>
      </p:sp>
      <p:sp>
        <p:nvSpPr>
          <p:cNvPr id="165" name="CustomShape 6"/>
          <p:cNvSpPr/>
          <p:nvPr/>
        </p:nvSpPr>
        <p:spPr>
          <a:xfrm>
            <a:off x="241200" y="6876720"/>
            <a:ext cx="7428240" cy="3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900" b="0" strike="noStrike" spc="-1">
                <a:solidFill>
                  <a:srgbClr val="E46C0A"/>
                </a:solidFill>
                <a:latin typeface="Arial Black"/>
                <a:ea typeface="DejaVu Sans"/>
              </a:rPr>
              <a:t>Aedes albopictus ou moustique tigre</a:t>
            </a:r>
            <a:endParaRPr lang="fr-FR" sz="1900" b="0" strike="noStrike" spc="-1">
              <a:latin typeface="Arial"/>
            </a:endParaRPr>
          </a:p>
        </p:txBody>
      </p:sp>
      <p:sp>
        <p:nvSpPr>
          <p:cNvPr id="166" name="CustomShape 7"/>
          <p:cNvSpPr/>
          <p:nvPr/>
        </p:nvSpPr>
        <p:spPr>
          <a:xfrm>
            <a:off x="8673840" y="5843520"/>
            <a:ext cx="1447200" cy="1447200"/>
          </a:xfrm>
          <a:prstGeom prst="ellipse">
            <a:avLst/>
          </a:prstGeom>
          <a:solidFill>
            <a:schemeClr val="bg1"/>
          </a:solidFill>
          <a:ln>
            <a:noFill/>
          </a:ln>
          <a:effectLst>
            <a:outerShdw blurRad="50800" dist="50100" dir="15754116" algn="ctr" rotWithShape="0">
              <a:schemeClr val="tx1">
                <a:alpha val="31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grpSp>
        <p:nvGrpSpPr>
          <p:cNvPr id="167" name="Group 8"/>
          <p:cNvGrpSpPr/>
          <p:nvPr/>
        </p:nvGrpSpPr>
        <p:grpSpPr>
          <a:xfrm>
            <a:off x="8739360" y="6121800"/>
            <a:ext cx="1121400" cy="1120320"/>
            <a:chOff x="8739360" y="6121800"/>
            <a:chExt cx="1121400" cy="1120320"/>
          </a:xfrm>
        </p:grpSpPr>
        <p:sp>
          <p:nvSpPr>
            <p:cNvPr id="168" name="CustomShape 9"/>
            <p:cNvSpPr/>
            <p:nvPr/>
          </p:nvSpPr>
          <p:spPr>
            <a:xfrm>
              <a:off x="8739360" y="6121800"/>
              <a:ext cx="1121400" cy="1120320"/>
            </a:xfrm>
            <a:custGeom>
              <a:avLst/>
              <a:gdLst/>
              <a:ahLst/>
              <a:cxnLst/>
              <a:rect l="l" t="t" r="r" b="b"/>
              <a:pathLst>
                <a:path w="4450" h="4446">
                  <a:moveTo>
                    <a:pt x="2660" y="339"/>
                  </a:moveTo>
                  <a:lnTo>
                    <a:pt x="2554" y="343"/>
                  </a:lnTo>
                  <a:lnTo>
                    <a:pt x="2451" y="354"/>
                  </a:lnTo>
                  <a:lnTo>
                    <a:pt x="2347" y="371"/>
                  </a:lnTo>
                  <a:lnTo>
                    <a:pt x="2248" y="397"/>
                  </a:lnTo>
                  <a:lnTo>
                    <a:pt x="2151" y="430"/>
                  </a:lnTo>
                  <a:lnTo>
                    <a:pt x="2056" y="469"/>
                  </a:lnTo>
                  <a:lnTo>
                    <a:pt x="1963" y="515"/>
                  </a:lnTo>
                  <a:lnTo>
                    <a:pt x="1875" y="567"/>
                  </a:lnTo>
                  <a:lnTo>
                    <a:pt x="1789" y="626"/>
                  </a:lnTo>
                  <a:lnTo>
                    <a:pt x="1709" y="691"/>
                  </a:lnTo>
                  <a:lnTo>
                    <a:pt x="1632" y="763"/>
                  </a:lnTo>
                  <a:lnTo>
                    <a:pt x="1560" y="839"/>
                  </a:lnTo>
                  <a:lnTo>
                    <a:pt x="1495" y="921"/>
                  </a:lnTo>
                  <a:lnTo>
                    <a:pt x="1436" y="1006"/>
                  </a:lnTo>
                  <a:lnTo>
                    <a:pt x="1383" y="1094"/>
                  </a:lnTo>
                  <a:lnTo>
                    <a:pt x="1337" y="1186"/>
                  </a:lnTo>
                  <a:lnTo>
                    <a:pt x="1298" y="1281"/>
                  </a:lnTo>
                  <a:lnTo>
                    <a:pt x="1265" y="1379"/>
                  </a:lnTo>
                  <a:lnTo>
                    <a:pt x="1240" y="1478"/>
                  </a:lnTo>
                  <a:lnTo>
                    <a:pt x="1222" y="1580"/>
                  </a:lnTo>
                  <a:lnTo>
                    <a:pt x="1211" y="1684"/>
                  </a:lnTo>
                  <a:lnTo>
                    <a:pt x="1207" y="1789"/>
                  </a:lnTo>
                  <a:lnTo>
                    <a:pt x="1211" y="1894"/>
                  </a:lnTo>
                  <a:lnTo>
                    <a:pt x="1222" y="1997"/>
                  </a:lnTo>
                  <a:lnTo>
                    <a:pt x="1240" y="2101"/>
                  </a:lnTo>
                  <a:lnTo>
                    <a:pt x="1265" y="2200"/>
                  </a:lnTo>
                  <a:lnTo>
                    <a:pt x="1298" y="2297"/>
                  </a:lnTo>
                  <a:lnTo>
                    <a:pt x="1337" y="2392"/>
                  </a:lnTo>
                  <a:lnTo>
                    <a:pt x="1383" y="2484"/>
                  </a:lnTo>
                  <a:lnTo>
                    <a:pt x="1436" y="2573"/>
                  </a:lnTo>
                  <a:lnTo>
                    <a:pt x="1495" y="2658"/>
                  </a:lnTo>
                  <a:lnTo>
                    <a:pt x="1560" y="2738"/>
                  </a:lnTo>
                  <a:lnTo>
                    <a:pt x="1632" y="2815"/>
                  </a:lnTo>
                  <a:lnTo>
                    <a:pt x="1709" y="2887"/>
                  </a:lnTo>
                  <a:lnTo>
                    <a:pt x="1789" y="2952"/>
                  </a:lnTo>
                  <a:lnTo>
                    <a:pt x="1875" y="3012"/>
                  </a:lnTo>
                  <a:lnTo>
                    <a:pt x="1963" y="3064"/>
                  </a:lnTo>
                  <a:lnTo>
                    <a:pt x="2056" y="3110"/>
                  </a:lnTo>
                  <a:lnTo>
                    <a:pt x="2151" y="3149"/>
                  </a:lnTo>
                  <a:lnTo>
                    <a:pt x="2248" y="3182"/>
                  </a:lnTo>
                  <a:lnTo>
                    <a:pt x="2347" y="3207"/>
                  </a:lnTo>
                  <a:lnTo>
                    <a:pt x="2451" y="3225"/>
                  </a:lnTo>
                  <a:lnTo>
                    <a:pt x="2554" y="3236"/>
                  </a:lnTo>
                  <a:lnTo>
                    <a:pt x="2660" y="3240"/>
                  </a:lnTo>
                  <a:lnTo>
                    <a:pt x="2764" y="3236"/>
                  </a:lnTo>
                  <a:lnTo>
                    <a:pt x="2869" y="3225"/>
                  </a:lnTo>
                  <a:lnTo>
                    <a:pt x="2971" y="3207"/>
                  </a:lnTo>
                  <a:lnTo>
                    <a:pt x="3071" y="3182"/>
                  </a:lnTo>
                  <a:lnTo>
                    <a:pt x="3167" y="3149"/>
                  </a:lnTo>
                  <a:lnTo>
                    <a:pt x="3262" y="3110"/>
                  </a:lnTo>
                  <a:lnTo>
                    <a:pt x="3355" y="3064"/>
                  </a:lnTo>
                  <a:lnTo>
                    <a:pt x="3443" y="3012"/>
                  </a:lnTo>
                  <a:lnTo>
                    <a:pt x="3529" y="2952"/>
                  </a:lnTo>
                  <a:lnTo>
                    <a:pt x="3610" y="2887"/>
                  </a:lnTo>
                  <a:lnTo>
                    <a:pt x="3686" y="2815"/>
                  </a:lnTo>
                  <a:lnTo>
                    <a:pt x="3758" y="2738"/>
                  </a:lnTo>
                  <a:lnTo>
                    <a:pt x="3823" y="2658"/>
                  </a:lnTo>
                  <a:lnTo>
                    <a:pt x="3883" y="2573"/>
                  </a:lnTo>
                  <a:lnTo>
                    <a:pt x="3935" y="2484"/>
                  </a:lnTo>
                  <a:lnTo>
                    <a:pt x="3981" y="2392"/>
                  </a:lnTo>
                  <a:lnTo>
                    <a:pt x="4020" y="2297"/>
                  </a:lnTo>
                  <a:lnTo>
                    <a:pt x="4053" y="2200"/>
                  </a:lnTo>
                  <a:lnTo>
                    <a:pt x="4078" y="2101"/>
                  </a:lnTo>
                  <a:lnTo>
                    <a:pt x="4096" y="1997"/>
                  </a:lnTo>
                  <a:lnTo>
                    <a:pt x="4107" y="1894"/>
                  </a:lnTo>
                  <a:lnTo>
                    <a:pt x="4111" y="1789"/>
                  </a:lnTo>
                  <a:lnTo>
                    <a:pt x="4107" y="1684"/>
                  </a:lnTo>
                  <a:lnTo>
                    <a:pt x="4096" y="1580"/>
                  </a:lnTo>
                  <a:lnTo>
                    <a:pt x="4078" y="1478"/>
                  </a:lnTo>
                  <a:lnTo>
                    <a:pt x="4053" y="1379"/>
                  </a:lnTo>
                  <a:lnTo>
                    <a:pt x="4020" y="1281"/>
                  </a:lnTo>
                  <a:lnTo>
                    <a:pt x="3981" y="1186"/>
                  </a:lnTo>
                  <a:lnTo>
                    <a:pt x="3935" y="1094"/>
                  </a:lnTo>
                  <a:lnTo>
                    <a:pt x="3883" y="1006"/>
                  </a:lnTo>
                  <a:lnTo>
                    <a:pt x="3823" y="921"/>
                  </a:lnTo>
                  <a:lnTo>
                    <a:pt x="3758" y="839"/>
                  </a:lnTo>
                  <a:lnTo>
                    <a:pt x="3686" y="763"/>
                  </a:lnTo>
                  <a:lnTo>
                    <a:pt x="3610" y="691"/>
                  </a:lnTo>
                  <a:lnTo>
                    <a:pt x="3529" y="626"/>
                  </a:lnTo>
                  <a:lnTo>
                    <a:pt x="3443" y="567"/>
                  </a:lnTo>
                  <a:lnTo>
                    <a:pt x="3355" y="515"/>
                  </a:lnTo>
                  <a:lnTo>
                    <a:pt x="3262" y="469"/>
                  </a:lnTo>
                  <a:lnTo>
                    <a:pt x="3167" y="430"/>
                  </a:lnTo>
                  <a:lnTo>
                    <a:pt x="3071" y="397"/>
                  </a:lnTo>
                  <a:lnTo>
                    <a:pt x="2971" y="371"/>
                  </a:lnTo>
                  <a:lnTo>
                    <a:pt x="2869" y="354"/>
                  </a:lnTo>
                  <a:lnTo>
                    <a:pt x="2764" y="343"/>
                  </a:lnTo>
                  <a:lnTo>
                    <a:pt x="2660" y="339"/>
                  </a:lnTo>
                  <a:close/>
                  <a:moveTo>
                    <a:pt x="2660" y="0"/>
                  </a:moveTo>
                  <a:lnTo>
                    <a:pt x="2770" y="4"/>
                  </a:lnTo>
                  <a:lnTo>
                    <a:pt x="2878" y="13"/>
                  </a:lnTo>
                  <a:lnTo>
                    <a:pt x="2986" y="29"/>
                  </a:lnTo>
                  <a:lnTo>
                    <a:pt x="3091" y="51"/>
                  </a:lnTo>
                  <a:lnTo>
                    <a:pt x="3195" y="81"/>
                  </a:lnTo>
                  <a:lnTo>
                    <a:pt x="3296" y="115"/>
                  </a:lnTo>
                  <a:lnTo>
                    <a:pt x="3396" y="157"/>
                  </a:lnTo>
                  <a:lnTo>
                    <a:pt x="3492" y="203"/>
                  </a:lnTo>
                  <a:lnTo>
                    <a:pt x="3586" y="256"/>
                  </a:lnTo>
                  <a:lnTo>
                    <a:pt x="3675" y="314"/>
                  </a:lnTo>
                  <a:lnTo>
                    <a:pt x="3762" y="378"/>
                  </a:lnTo>
                  <a:lnTo>
                    <a:pt x="3846" y="449"/>
                  </a:lnTo>
                  <a:lnTo>
                    <a:pt x="3926" y="523"/>
                  </a:lnTo>
                  <a:lnTo>
                    <a:pt x="4004" y="606"/>
                  </a:lnTo>
                  <a:lnTo>
                    <a:pt x="4076" y="691"/>
                  </a:lnTo>
                  <a:lnTo>
                    <a:pt x="4140" y="781"/>
                  </a:lnTo>
                  <a:lnTo>
                    <a:pt x="4199" y="873"/>
                  </a:lnTo>
                  <a:lnTo>
                    <a:pt x="4252" y="968"/>
                  </a:lnTo>
                  <a:lnTo>
                    <a:pt x="4298" y="1066"/>
                  </a:lnTo>
                  <a:lnTo>
                    <a:pt x="4339" y="1165"/>
                  </a:lnTo>
                  <a:lnTo>
                    <a:pt x="4373" y="1266"/>
                  </a:lnTo>
                  <a:lnTo>
                    <a:pt x="4400" y="1369"/>
                  </a:lnTo>
                  <a:lnTo>
                    <a:pt x="4422" y="1473"/>
                  </a:lnTo>
                  <a:lnTo>
                    <a:pt x="4438" y="1578"/>
                  </a:lnTo>
                  <a:lnTo>
                    <a:pt x="4448" y="1683"/>
                  </a:lnTo>
                  <a:lnTo>
                    <a:pt x="4450" y="1789"/>
                  </a:lnTo>
                  <a:lnTo>
                    <a:pt x="4448" y="1894"/>
                  </a:lnTo>
                  <a:lnTo>
                    <a:pt x="4438" y="2000"/>
                  </a:lnTo>
                  <a:lnTo>
                    <a:pt x="4422" y="2105"/>
                  </a:lnTo>
                  <a:lnTo>
                    <a:pt x="4400" y="2209"/>
                  </a:lnTo>
                  <a:lnTo>
                    <a:pt x="4373" y="2312"/>
                  </a:lnTo>
                  <a:lnTo>
                    <a:pt x="4339" y="2413"/>
                  </a:lnTo>
                  <a:lnTo>
                    <a:pt x="4298" y="2513"/>
                  </a:lnTo>
                  <a:lnTo>
                    <a:pt x="4252" y="2611"/>
                  </a:lnTo>
                  <a:lnTo>
                    <a:pt x="4199" y="2706"/>
                  </a:lnTo>
                  <a:lnTo>
                    <a:pt x="4140" y="2798"/>
                  </a:lnTo>
                  <a:lnTo>
                    <a:pt x="4076" y="2886"/>
                  </a:lnTo>
                  <a:lnTo>
                    <a:pt x="4004" y="2973"/>
                  </a:lnTo>
                  <a:lnTo>
                    <a:pt x="3926" y="3055"/>
                  </a:lnTo>
                  <a:lnTo>
                    <a:pt x="3839" y="3135"/>
                  </a:lnTo>
                  <a:lnTo>
                    <a:pt x="3749" y="3211"/>
                  </a:lnTo>
                  <a:lnTo>
                    <a:pt x="3655" y="3279"/>
                  </a:lnTo>
                  <a:lnTo>
                    <a:pt x="3556" y="3340"/>
                  </a:lnTo>
                  <a:lnTo>
                    <a:pt x="3455" y="3396"/>
                  </a:lnTo>
                  <a:lnTo>
                    <a:pt x="3351" y="3443"/>
                  </a:lnTo>
                  <a:lnTo>
                    <a:pt x="3243" y="3484"/>
                  </a:lnTo>
                  <a:lnTo>
                    <a:pt x="3133" y="3518"/>
                  </a:lnTo>
                  <a:lnTo>
                    <a:pt x="3022" y="3544"/>
                  </a:lnTo>
                  <a:lnTo>
                    <a:pt x="2908" y="3563"/>
                  </a:lnTo>
                  <a:lnTo>
                    <a:pt x="2793" y="3575"/>
                  </a:lnTo>
                  <a:lnTo>
                    <a:pt x="2677" y="3578"/>
                  </a:lnTo>
                  <a:lnTo>
                    <a:pt x="2677" y="3578"/>
                  </a:lnTo>
                  <a:lnTo>
                    <a:pt x="2570" y="3575"/>
                  </a:lnTo>
                  <a:lnTo>
                    <a:pt x="2466" y="3565"/>
                  </a:lnTo>
                  <a:lnTo>
                    <a:pt x="2360" y="3549"/>
                  </a:lnTo>
                  <a:lnTo>
                    <a:pt x="2256" y="3527"/>
                  </a:lnTo>
                  <a:lnTo>
                    <a:pt x="2155" y="3499"/>
                  </a:lnTo>
                  <a:lnTo>
                    <a:pt x="2054" y="3464"/>
                  </a:lnTo>
                  <a:lnTo>
                    <a:pt x="1955" y="3423"/>
                  </a:lnTo>
                  <a:lnTo>
                    <a:pt x="1859" y="3377"/>
                  </a:lnTo>
                  <a:lnTo>
                    <a:pt x="1765" y="3324"/>
                  </a:lnTo>
                  <a:lnTo>
                    <a:pt x="1757" y="3320"/>
                  </a:lnTo>
                  <a:lnTo>
                    <a:pt x="1745" y="3315"/>
                  </a:lnTo>
                  <a:lnTo>
                    <a:pt x="1728" y="3309"/>
                  </a:lnTo>
                  <a:lnTo>
                    <a:pt x="1708" y="3305"/>
                  </a:lnTo>
                  <a:lnTo>
                    <a:pt x="1685" y="3304"/>
                  </a:lnTo>
                  <a:lnTo>
                    <a:pt x="1656" y="3306"/>
                  </a:lnTo>
                  <a:lnTo>
                    <a:pt x="1628" y="3315"/>
                  </a:lnTo>
                  <a:lnTo>
                    <a:pt x="1602" y="3328"/>
                  </a:lnTo>
                  <a:lnTo>
                    <a:pt x="1579" y="3348"/>
                  </a:lnTo>
                  <a:lnTo>
                    <a:pt x="629" y="4298"/>
                  </a:lnTo>
                  <a:lnTo>
                    <a:pt x="580" y="4341"/>
                  </a:lnTo>
                  <a:lnTo>
                    <a:pt x="528" y="4378"/>
                  </a:lnTo>
                  <a:lnTo>
                    <a:pt x="475" y="4408"/>
                  </a:lnTo>
                  <a:lnTo>
                    <a:pt x="420" y="4428"/>
                  </a:lnTo>
                  <a:lnTo>
                    <a:pt x="365" y="4442"/>
                  </a:lnTo>
                  <a:lnTo>
                    <a:pt x="311" y="4446"/>
                  </a:lnTo>
                  <a:lnTo>
                    <a:pt x="266" y="4443"/>
                  </a:lnTo>
                  <a:lnTo>
                    <a:pt x="223" y="4432"/>
                  </a:lnTo>
                  <a:lnTo>
                    <a:pt x="182" y="4416"/>
                  </a:lnTo>
                  <a:lnTo>
                    <a:pt x="145" y="4393"/>
                  </a:lnTo>
                  <a:lnTo>
                    <a:pt x="111" y="4364"/>
                  </a:lnTo>
                  <a:lnTo>
                    <a:pt x="83" y="4335"/>
                  </a:lnTo>
                  <a:lnTo>
                    <a:pt x="52" y="4299"/>
                  </a:lnTo>
                  <a:lnTo>
                    <a:pt x="30" y="4263"/>
                  </a:lnTo>
                  <a:lnTo>
                    <a:pt x="15" y="4226"/>
                  </a:lnTo>
                  <a:lnTo>
                    <a:pt x="5" y="4191"/>
                  </a:lnTo>
                  <a:lnTo>
                    <a:pt x="0" y="4155"/>
                  </a:lnTo>
                  <a:lnTo>
                    <a:pt x="0" y="4123"/>
                  </a:lnTo>
                  <a:lnTo>
                    <a:pt x="3" y="4093"/>
                  </a:lnTo>
                  <a:lnTo>
                    <a:pt x="12" y="4046"/>
                  </a:lnTo>
                  <a:lnTo>
                    <a:pt x="27" y="3998"/>
                  </a:lnTo>
                  <a:lnTo>
                    <a:pt x="49" y="3951"/>
                  </a:lnTo>
                  <a:lnTo>
                    <a:pt x="77" y="3905"/>
                  </a:lnTo>
                  <a:lnTo>
                    <a:pt x="110" y="3860"/>
                  </a:lnTo>
                  <a:lnTo>
                    <a:pt x="149" y="3818"/>
                  </a:lnTo>
                  <a:lnTo>
                    <a:pt x="1101" y="2867"/>
                  </a:lnTo>
                  <a:lnTo>
                    <a:pt x="1121" y="2841"/>
                  </a:lnTo>
                  <a:lnTo>
                    <a:pt x="1135" y="2814"/>
                  </a:lnTo>
                  <a:lnTo>
                    <a:pt x="1142" y="2786"/>
                  </a:lnTo>
                  <a:lnTo>
                    <a:pt x="1145" y="2758"/>
                  </a:lnTo>
                  <a:lnTo>
                    <a:pt x="1140" y="2731"/>
                  </a:lnTo>
                  <a:lnTo>
                    <a:pt x="1134" y="2706"/>
                  </a:lnTo>
                  <a:lnTo>
                    <a:pt x="1123" y="2682"/>
                  </a:lnTo>
                  <a:lnTo>
                    <a:pt x="1066" y="2581"/>
                  </a:lnTo>
                  <a:lnTo>
                    <a:pt x="1016" y="2475"/>
                  </a:lnTo>
                  <a:lnTo>
                    <a:pt x="973" y="2366"/>
                  </a:lnTo>
                  <a:lnTo>
                    <a:pt x="937" y="2255"/>
                  </a:lnTo>
                  <a:lnTo>
                    <a:pt x="908" y="2143"/>
                  </a:lnTo>
                  <a:lnTo>
                    <a:pt x="888" y="2029"/>
                  </a:lnTo>
                  <a:lnTo>
                    <a:pt x="874" y="1913"/>
                  </a:lnTo>
                  <a:lnTo>
                    <a:pt x="869" y="1798"/>
                  </a:lnTo>
                  <a:lnTo>
                    <a:pt x="870" y="1683"/>
                  </a:lnTo>
                  <a:lnTo>
                    <a:pt x="880" y="1568"/>
                  </a:lnTo>
                  <a:lnTo>
                    <a:pt x="896" y="1460"/>
                  </a:lnTo>
                  <a:lnTo>
                    <a:pt x="919" y="1356"/>
                  </a:lnTo>
                  <a:lnTo>
                    <a:pt x="948" y="1253"/>
                  </a:lnTo>
                  <a:lnTo>
                    <a:pt x="982" y="1151"/>
                  </a:lnTo>
                  <a:lnTo>
                    <a:pt x="1022" y="1053"/>
                  </a:lnTo>
                  <a:lnTo>
                    <a:pt x="1070" y="957"/>
                  </a:lnTo>
                  <a:lnTo>
                    <a:pt x="1123" y="865"/>
                  </a:lnTo>
                  <a:lnTo>
                    <a:pt x="1181" y="774"/>
                  </a:lnTo>
                  <a:lnTo>
                    <a:pt x="1246" y="687"/>
                  </a:lnTo>
                  <a:lnTo>
                    <a:pt x="1317" y="603"/>
                  </a:lnTo>
                  <a:lnTo>
                    <a:pt x="1392" y="523"/>
                  </a:lnTo>
                  <a:lnTo>
                    <a:pt x="1472" y="449"/>
                  </a:lnTo>
                  <a:lnTo>
                    <a:pt x="1556" y="378"/>
                  </a:lnTo>
                  <a:lnTo>
                    <a:pt x="1643" y="314"/>
                  </a:lnTo>
                  <a:lnTo>
                    <a:pt x="1734" y="256"/>
                  </a:lnTo>
                  <a:lnTo>
                    <a:pt x="1827" y="203"/>
                  </a:lnTo>
                  <a:lnTo>
                    <a:pt x="1924" y="157"/>
                  </a:lnTo>
                  <a:lnTo>
                    <a:pt x="2023" y="115"/>
                  </a:lnTo>
                  <a:lnTo>
                    <a:pt x="2123" y="81"/>
                  </a:lnTo>
                  <a:lnTo>
                    <a:pt x="2228" y="51"/>
                  </a:lnTo>
                  <a:lnTo>
                    <a:pt x="2334" y="29"/>
                  </a:lnTo>
                  <a:lnTo>
                    <a:pt x="2441" y="13"/>
                  </a:lnTo>
                  <a:lnTo>
                    <a:pt x="2550" y="4"/>
                  </a:lnTo>
                  <a:lnTo>
                    <a:pt x="2660" y="0"/>
                  </a:lnTo>
                  <a:close/>
                </a:path>
              </a:pathLst>
            </a:custGeom>
            <a:solidFill>
              <a:srgbClr val="CD081C"/>
            </a:solidFill>
            <a:ln>
              <a:noFill/>
            </a:ln>
          </p:spPr>
          <p:style>
            <a:lnRef idx="0">
              <a:scrgbClr r="0" g="0" b="0"/>
            </a:lnRef>
            <a:fillRef idx="0">
              <a:scrgbClr r="0" g="0" b="0"/>
            </a:fillRef>
            <a:effectRef idx="0">
              <a:scrgbClr r="0" g="0" b="0"/>
            </a:effectRef>
            <a:fontRef idx="minor"/>
          </p:style>
          <p:txBody>
            <a:bodyPr/>
            <a:lstStyle/>
            <a:p>
              <a:endParaRPr lang="en-US"/>
            </a:p>
          </p:txBody>
        </p:sp>
        <p:sp>
          <p:nvSpPr>
            <p:cNvPr id="169" name="CustomShape 10"/>
            <p:cNvSpPr/>
            <p:nvPr/>
          </p:nvSpPr>
          <p:spPr>
            <a:xfrm>
              <a:off x="9210600" y="6292080"/>
              <a:ext cx="459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0" strike="noStrike" cap="all" spc="-1">
                  <a:solidFill>
                    <a:srgbClr val="F79646"/>
                  </a:solidFill>
                  <a:latin typeface="BD Cartoon Shout"/>
                  <a:ea typeface="DejaVu Sans"/>
                </a:rPr>
                <a:t>?</a:t>
              </a:r>
              <a:endParaRPr lang="fr-FR" sz="3600" b="0" strike="noStrike" spc="-1">
                <a:latin typeface="Arial"/>
              </a:endParaRPr>
            </a:p>
          </p:txBody>
        </p:sp>
      </p:grpSp>
      <p:sp>
        <p:nvSpPr>
          <p:cNvPr id="170" name="CustomShape 11"/>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171" name="Picture 3"/>
          <p:cNvPicPr/>
          <p:nvPr/>
        </p:nvPicPr>
        <p:blipFill>
          <a:blip r:embed="rId4"/>
          <a:stretch/>
        </p:blipFill>
        <p:spPr>
          <a:xfrm>
            <a:off x="712080" y="681840"/>
            <a:ext cx="9444240" cy="6774840"/>
          </a:xfrm>
          <a:prstGeom prst="rect">
            <a:avLst/>
          </a:prstGeom>
          <a:ln>
            <a:noFill/>
          </a:ln>
        </p:spPr>
      </p:pic>
      <p:sp>
        <p:nvSpPr>
          <p:cNvPr id="172" name="CustomShape 12"/>
          <p:cNvSpPr/>
          <p:nvPr/>
        </p:nvSpPr>
        <p:spPr>
          <a:xfrm rot="21231000">
            <a:off x="-2326680" y="-380520"/>
            <a:ext cx="6369480" cy="257292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73" name="CustomShape 13"/>
          <p:cNvSpPr/>
          <p:nvPr/>
        </p:nvSpPr>
        <p:spPr>
          <a:xfrm>
            <a:off x="241200" y="240120"/>
            <a:ext cx="637812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MOUSTIQUE</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TIGRE</a:t>
            </a:r>
            <a:endParaRPr lang="fr-FR" sz="3600" b="0" strike="noStrike" spc="-1">
              <a:latin typeface="Arial"/>
            </a:endParaRPr>
          </a:p>
        </p:txBody>
      </p:sp>
      <p:sp>
        <p:nvSpPr>
          <p:cNvPr id="174" name="CustomShape 14"/>
          <p:cNvSpPr/>
          <p:nvPr/>
        </p:nvSpPr>
        <p:spPr>
          <a:xfrm>
            <a:off x="5835240" y="2386800"/>
            <a:ext cx="118692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E46C0A"/>
                </a:solidFill>
                <a:latin typeface="Arial Black"/>
                <a:ea typeface="DejaVu Sans"/>
              </a:rPr>
              <a:t>Tête</a:t>
            </a:r>
            <a:endParaRPr lang="fr-FR" sz="1100" b="0" strike="noStrike" spc="-1">
              <a:latin typeface="Arial"/>
            </a:endParaRPr>
          </a:p>
        </p:txBody>
      </p:sp>
      <p:sp>
        <p:nvSpPr>
          <p:cNvPr id="175" name="CustomShape 15"/>
          <p:cNvSpPr/>
          <p:nvPr/>
        </p:nvSpPr>
        <p:spPr>
          <a:xfrm>
            <a:off x="5835240" y="3054240"/>
            <a:ext cx="118692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E46C0A"/>
                </a:solidFill>
                <a:latin typeface="Arial Black"/>
                <a:ea typeface="DejaVu Sans"/>
              </a:rPr>
              <a:t>Thorax</a:t>
            </a:r>
            <a:endParaRPr lang="fr-FR" sz="1100" b="0" strike="noStrike" spc="-1">
              <a:latin typeface="Arial"/>
            </a:endParaRPr>
          </a:p>
        </p:txBody>
      </p:sp>
      <p:sp>
        <p:nvSpPr>
          <p:cNvPr id="176" name="CustomShape 16"/>
          <p:cNvSpPr/>
          <p:nvPr/>
        </p:nvSpPr>
        <p:spPr>
          <a:xfrm>
            <a:off x="5835240" y="4010040"/>
            <a:ext cx="118692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E46C0A"/>
                </a:solidFill>
                <a:latin typeface="Arial Black"/>
                <a:ea typeface="DejaVu Sans"/>
              </a:rPr>
              <a:t>Abdomen</a:t>
            </a:r>
            <a:endParaRPr lang="fr-FR" sz="1100" b="0" strike="noStrike" spc="-1">
              <a:latin typeface="Arial"/>
            </a:endParaRPr>
          </a:p>
        </p:txBody>
      </p:sp>
      <p:grpSp>
        <p:nvGrpSpPr>
          <p:cNvPr id="177" name="Group 17"/>
          <p:cNvGrpSpPr/>
          <p:nvPr/>
        </p:nvGrpSpPr>
        <p:grpSpPr>
          <a:xfrm>
            <a:off x="6566040" y="2214720"/>
            <a:ext cx="179280" cy="2465640"/>
            <a:chOff x="6566040" y="2214720"/>
            <a:chExt cx="179280" cy="2465640"/>
          </a:xfrm>
        </p:grpSpPr>
        <p:sp>
          <p:nvSpPr>
            <p:cNvPr id="178" name="CustomShape 18"/>
            <p:cNvSpPr/>
            <p:nvPr/>
          </p:nvSpPr>
          <p:spPr>
            <a:xfrm>
              <a:off x="6566040" y="2214720"/>
              <a:ext cx="179280" cy="518400"/>
            </a:xfrm>
            <a:prstGeom prst="rightBracket">
              <a:avLst>
                <a:gd name="adj" fmla="val 8333"/>
              </a:avLst>
            </a:prstGeom>
            <a:noFill/>
            <a:ln w="28440">
              <a:solidFill>
                <a:srgbClr val="E75E07"/>
              </a:solidFill>
              <a:round/>
            </a:ln>
          </p:spPr>
          <p:style>
            <a:lnRef idx="1">
              <a:schemeClr val="accent1"/>
            </a:lnRef>
            <a:fillRef idx="0">
              <a:schemeClr val="accent1"/>
            </a:fillRef>
            <a:effectRef idx="0">
              <a:schemeClr val="accent1"/>
            </a:effectRef>
            <a:fontRef idx="minor"/>
          </p:style>
          <p:txBody>
            <a:bodyPr/>
            <a:lstStyle/>
            <a:p>
              <a:endParaRPr lang="en-US"/>
            </a:p>
          </p:txBody>
        </p:sp>
        <p:sp>
          <p:nvSpPr>
            <p:cNvPr id="179" name="CustomShape 19"/>
            <p:cNvSpPr/>
            <p:nvPr/>
          </p:nvSpPr>
          <p:spPr>
            <a:xfrm>
              <a:off x="6580080" y="2818800"/>
              <a:ext cx="165240" cy="738360"/>
            </a:xfrm>
            <a:prstGeom prst="rightBracket">
              <a:avLst>
                <a:gd name="adj" fmla="val 8333"/>
              </a:avLst>
            </a:prstGeom>
            <a:noFill/>
            <a:ln w="28440">
              <a:solidFill>
                <a:srgbClr val="E75E07"/>
              </a:solidFill>
              <a:round/>
            </a:ln>
          </p:spPr>
          <p:style>
            <a:lnRef idx="1">
              <a:schemeClr val="accent1"/>
            </a:lnRef>
            <a:fillRef idx="0">
              <a:schemeClr val="accent1"/>
            </a:fillRef>
            <a:effectRef idx="0">
              <a:schemeClr val="accent1"/>
            </a:effectRef>
            <a:fontRef idx="minor"/>
          </p:style>
          <p:txBody>
            <a:bodyPr/>
            <a:lstStyle/>
            <a:p>
              <a:endParaRPr lang="en-US"/>
            </a:p>
          </p:txBody>
        </p:sp>
        <p:sp>
          <p:nvSpPr>
            <p:cNvPr id="180" name="CustomShape 20"/>
            <p:cNvSpPr/>
            <p:nvPr/>
          </p:nvSpPr>
          <p:spPr>
            <a:xfrm>
              <a:off x="6580080" y="3620880"/>
              <a:ext cx="165240" cy="1059480"/>
            </a:xfrm>
            <a:prstGeom prst="rightBracket">
              <a:avLst>
                <a:gd name="adj" fmla="val 8333"/>
              </a:avLst>
            </a:prstGeom>
            <a:noFill/>
            <a:ln w="28440">
              <a:solidFill>
                <a:srgbClr val="E75E07"/>
              </a:solidFill>
              <a:round/>
            </a:ln>
          </p:spPr>
          <p:style>
            <a:lnRef idx="1">
              <a:schemeClr val="accent1"/>
            </a:lnRef>
            <a:fillRef idx="0">
              <a:schemeClr val="accent1"/>
            </a:fillRef>
            <a:effectRef idx="0">
              <a:schemeClr val="accent1"/>
            </a:effectRef>
            <a:fontRef idx="minor"/>
          </p:style>
          <p:txBody>
            <a:bodyPr/>
            <a:lstStyle/>
            <a:p>
              <a:endParaRPr lang="en-US"/>
            </a:p>
          </p:txBody>
        </p:sp>
      </p:grpSp>
      <p:sp>
        <p:nvSpPr>
          <p:cNvPr id="181" name="CustomShape 21"/>
          <p:cNvSpPr/>
          <p:nvPr/>
        </p:nvSpPr>
        <p:spPr>
          <a:xfrm>
            <a:off x="6073560" y="1604880"/>
            <a:ext cx="70308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Antenne</a:t>
            </a:r>
            <a:endParaRPr lang="fr-FR" sz="1100" b="0" strike="noStrike" spc="-1">
              <a:latin typeface="Arial"/>
            </a:endParaRPr>
          </a:p>
        </p:txBody>
      </p:sp>
      <p:sp>
        <p:nvSpPr>
          <p:cNvPr id="182" name="CustomShape 22"/>
          <p:cNvSpPr/>
          <p:nvPr/>
        </p:nvSpPr>
        <p:spPr>
          <a:xfrm>
            <a:off x="6735960" y="2382480"/>
            <a:ext cx="70308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Œil</a:t>
            </a:r>
            <a:endParaRPr lang="fr-FR" sz="1100" b="0" strike="noStrike" spc="-1">
              <a:latin typeface="Arial"/>
            </a:endParaRPr>
          </a:p>
        </p:txBody>
      </p:sp>
      <p:sp>
        <p:nvSpPr>
          <p:cNvPr id="183" name="CustomShape 23"/>
          <p:cNvSpPr/>
          <p:nvPr/>
        </p:nvSpPr>
        <p:spPr>
          <a:xfrm>
            <a:off x="8290800" y="520632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3 paires de pattes</a:t>
            </a:r>
            <a:endParaRPr lang="fr-FR" sz="1100" b="0" strike="noStrike" spc="-1">
              <a:latin typeface="Arial"/>
            </a:endParaRPr>
          </a:p>
        </p:txBody>
      </p:sp>
      <p:sp>
        <p:nvSpPr>
          <p:cNvPr id="184" name="CustomShape 24"/>
          <p:cNvSpPr/>
          <p:nvPr/>
        </p:nvSpPr>
        <p:spPr>
          <a:xfrm>
            <a:off x="8381160" y="249048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1 paire d’ailes</a:t>
            </a:r>
            <a:endParaRPr lang="fr-FR" sz="1100" b="0" strike="noStrike" spc="-1">
              <a:latin typeface="Arial"/>
            </a:endParaRPr>
          </a:p>
        </p:txBody>
      </p:sp>
      <p:sp>
        <p:nvSpPr>
          <p:cNvPr id="185" name="CustomShape 25"/>
          <p:cNvSpPr/>
          <p:nvPr/>
        </p:nvSpPr>
        <p:spPr>
          <a:xfrm>
            <a:off x="6904800" y="129960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Trompe</a:t>
            </a:r>
            <a:endParaRPr lang="fr-FR" sz="1100" b="0" strike="noStrike" spc="-1">
              <a:latin typeface="Arial"/>
            </a:endParaRPr>
          </a:p>
        </p:txBody>
      </p:sp>
      <p:sp>
        <p:nvSpPr>
          <p:cNvPr id="186" name="CustomShape 26"/>
          <p:cNvSpPr/>
          <p:nvPr/>
        </p:nvSpPr>
        <p:spPr>
          <a:xfrm rot="21222600">
            <a:off x="1765800" y="2052720"/>
            <a:ext cx="3400920" cy="50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99"/>
              </a:spcBef>
            </a:pPr>
            <a:r>
              <a:rPr lang="fr-FR" sz="2000" b="1" strike="noStrike" spc="-1">
                <a:solidFill>
                  <a:srgbClr val="404040"/>
                </a:solidFill>
                <a:latin typeface="Arial"/>
                <a:ea typeface="DejaVu Sans"/>
              </a:rPr>
              <a:t>Ordre : </a:t>
            </a:r>
            <a:r>
              <a:rPr lang="fr-FR" sz="2000" b="0" i="1" strike="noStrike" spc="-1">
                <a:solidFill>
                  <a:srgbClr val="404040"/>
                </a:solidFill>
                <a:latin typeface="Arial"/>
                <a:ea typeface="DejaVu Sans"/>
              </a:rPr>
              <a:t>Diptera</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Sous-ordre </a:t>
            </a:r>
            <a:r>
              <a:rPr lang="fr-FR" sz="2000" b="0" strike="noStrike" spc="-1">
                <a:solidFill>
                  <a:srgbClr val="404040"/>
                </a:solidFill>
                <a:latin typeface="Arial"/>
                <a:ea typeface="DejaVu Sans"/>
              </a:rPr>
              <a:t>: </a:t>
            </a:r>
            <a:r>
              <a:rPr lang="fr-FR" sz="2000" b="0" i="1" strike="noStrike" spc="-1">
                <a:solidFill>
                  <a:srgbClr val="404040"/>
                </a:solidFill>
                <a:latin typeface="Arial"/>
                <a:ea typeface="DejaVu Sans"/>
              </a:rPr>
              <a:t>Nematocera</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Super famille : </a:t>
            </a:r>
            <a:r>
              <a:rPr lang="fr-FR" sz="2000" b="0" i="1" strike="noStrike" spc="-1">
                <a:solidFill>
                  <a:srgbClr val="404040"/>
                </a:solidFill>
                <a:latin typeface="Arial"/>
                <a:ea typeface="DejaVu Sans"/>
              </a:rPr>
              <a:t>Culicoidea</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Sous-famille : </a:t>
            </a:r>
            <a:r>
              <a:rPr lang="fr-FR" sz="2000" b="0" i="1" strike="noStrike" spc="-1">
                <a:solidFill>
                  <a:srgbClr val="404040"/>
                </a:solidFill>
                <a:latin typeface="Arial"/>
                <a:ea typeface="DejaVu Sans"/>
              </a:rPr>
              <a:t>Culicinae</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Tribu :</a:t>
            </a:r>
            <a:r>
              <a:rPr lang="fr-FR" sz="2000" b="0" strike="noStrike" spc="-1">
                <a:solidFill>
                  <a:srgbClr val="404040"/>
                </a:solidFill>
                <a:latin typeface="Arial"/>
                <a:ea typeface="DejaVu Sans"/>
              </a:rPr>
              <a:t> </a:t>
            </a:r>
            <a:r>
              <a:rPr lang="fr-FR" sz="2000" b="0" i="1" strike="noStrike" spc="-1">
                <a:solidFill>
                  <a:srgbClr val="404040"/>
                </a:solidFill>
                <a:latin typeface="Arial"/>
                <a:ea typeface="DejaVu Sans"/>
              </a:rPr>
              <a:t>Aedini</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Genre :</a:t>
            </a:r>
            <a:r>
              <a:rPr lang="fr-FR" sz="2000" b="0" strike="noStrike" spc="-1">
                <a:solidFill>
                  <a:srgbClr val="404040"/>
                </a:solidFill>
                <a:latin typeface="Arial"/>
                <a:ea typeface="DejaVu Sans"/>
              </a:rPr>
              <a:t> </a:t>
            </a:r>
            <a:r>
              <a:rPr lang="fr-FR" sz="2000" b="0" i="1" strike="noStrike" spc="-1">
                <a:solidFill>
                  <a:srgbClr val="404040"/>
                </a:solidFill>
                <a:latin typeface="Arial"/>
                <a:ea typeface="DejaVu Sans"/>
              </a:rPr>
              <a:t>Aedes</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Sous-genre : </a:t>
            </a:r>
            <a:r>
              <a:rPr lang="fr-FR" sz="2000" b="0" i="1" strike="noStrike" spc="-1">
                <a:solidFill>
                  <a:srgbClr val="404040"/>
                </a:solidFill>
                <a:latin typeface="Arial"/>
                <a:ea typeface="DejaVu Sans"/>
              </a:rPr>
              <a:t>Stegomyia</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Groupe : </a:t>
            </a:r>
            <a:r>
              <a:rPr lang="fr-FR" sz="2000" b="0" i="1" strike="noStrike" spc="-1">
                <a:solidFill>
                  <a:srgbClr val="404040"/>
                </a:solidFill>
                <a:latin typeface="Arial"/>
                <a:ea typeface="DejaVu Sans"/>
              </a:rPr>
              <a:t>Scutellaris</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Espèce :</a:t>
            </a:r>
            <a:r>
              <a:rPr lang="fr-FR" sz="2000" b="0" strike="noStrike" spc="-1">
                <a:solidFill>
                  <a:srgbClr val="404040"/>
                </a:solidFill>
                <a:latin typeface="Arial"/>
                <a:ea typeface="DejaVu Sans"/>
              </a:rPr>
              <a:t> </a:t>
            </a:r>
            <a:r>
              <a:rPr lang="fr-FR" sz="2000" b="0" i="1" strike="noStrike" spc="-1">
                <a:solidFill>
                  <a:srgbClr val="404040"/>
                </a:solidFill>
                <a:latin typeface="Arial"/>
                <a:ea typeface="DejaVu Sans"/>
              </a:rPr>
              <a:t>albopictus</a:t>
            </a:r>
            <a:endParaRPr lang="fr-FR" sz="2000" b="0" strike="noStrike" spc="-1">
              <a:latin typeface="Arial"/>
            </a:endParaRPr>
          </a:p>
          <a:p>
            <a:pPr>
              <a:lnSpc>
                <a:spcPct val="100000"/>
              </a:lnSpc>
              <a:spcBef>
                <a:spcPts val="1199"/>
              </a:spcBef>
            </a:pPr>
            <a:r>
              <a:rPr lang="fr-FR" sz="2000" b="1" strike="noStrike" spc="-1">
                <a:solidFill>
                  <a:srgbClr val="404040"/>
                </a:solidFill>
                <a:latin typeface="Arial"/>
                <a:ea typeface="DejaVu Sans"/>
              </a:rPr>
              <a:t>Auteur :</a:t>
            </a:r>
            <a:r>
              <a:rPr lang="fr-FR" sz="2000" b="0" strike="noStrike" spc="-1">
                <a:solidFill>
                  <a:srgbClr val="404040"/>
                </a:solidFill>
                <a:latin typeface="Arial"/>
                <a:ea typeface="DejaVu Sans"/>
              </a:rPr>
              <a:t> (Skuse) 1894</a:t>
            </a:r>
            <a:endParaRPr lang="fr-FR" sz="2000" b="0" strike="noStrike" spc="-1">
              <a:latin typeface="Arial"/>
            </a:endParaRPr>
          </a:p>
          <a:p>
            <a:pPr>
              <a:lnSpc>
                <a:spcPct val="100000"/>
              </a:lnSpc>
              <a:spcBef>
                <a:spcPts val="1599"/>
              </a:spcBef>
            </a:pPr>
            <a:endParaRPr lang="fr-FR" sz="2000" b="0" strike="noStrike" spc="-1">
              <a:latin typeface="Arial"/>
            </a:endParaRPr>
          </a:p>
        </p:txBody>
      </p:sp>
      <p:sp>
        <p:nvSpPr>
          <p:cNvPr id="187" name="CustomShape 27"/>
          <p:cNvSpPr/>
          <p:nvPr/>
        </p:nvSpPr>
        <p:spPr>
          <a:xfrm>
            <a:off x="7184160" y="1562040"/>
            <a:ext cx="36360" cy="31356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88" name="CustomShape 28"/>
          <p:cNvSpPr/>
          <p:nvPr/>
        </p:nvSpPr>
        <p:spPr>
          <a:xfrm flipH="1">
            <a:off x="8310960" y="2638800"/>
            <a:ext cx="137880" cy="22032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89" name="CustomShape 29"/>
          <p:cNvSpPr/>
          <p:nvPr/>
        </p:nvSpPr>
        <p:spPr>
          <a:xfrm flipH="1">
            <a:off x="8366400" y="5439960"/>
            <a:ext cx="137880" cy="22032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90" name="CustomShape 30"/>
          <p:cNvSpPr/>
          <p:nvPr/>
        </p:nvSpPr>
        <p:spPr>
          <a:xfrm>
            <a:off x="6703920" y="1800720"/>
            <a:ext cx="184320" cy="23940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91" name="CustomShape 31"/>
          <p:cNvSpPr/>
          <p:nvPr/>
        </p:nvSpPr>
        <p:spPr>
          <a:xfrm>
            <a:off x="7380360" y="228060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Occiput</a:t>
            </a:r>
            <a:endParaRPr lang="fr-FR" sz="1100" b="0" strike="noStrike" spc="-1">
              <a:latin typeface="Arial"/>
            </a:endParaRPr>
          </a:p>
        </p:txBody>
      </p:sp>
      <p:sp>
        <p:nvSpPr>
          <p:cNvPr id="192" name="CustomShape 32"/>
          <p:cNvSpPr/>
          <p:nvPr/>
        </p:nvSpPr>
        <p:spPr>
          <a:xfrm flipH="1">
            <a:off x="7498080" y="2495520"/>
            <a:ext cx="137880" cy="22032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93" name="CustomShape 33"/>
          <p:cNvSpPr/>
          <p:nvPr/>
        </p:nvSpPr>
        <p:spPr>
          <a:xfrm>
            <a:off x="6501600" y="4825800"/>
            <a:ext cx="7005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Cerque</a:t>
            </a:r>
            <a:endParaRPr lang="fr-FR" sz="1100" b="0" strike="noStrike" spc="-1">
              <a:latin typeface="Arial"/>
            </a:endParaRPr>
          </a:p>
        </p:txBody>
      </p:sp>
      <p:sp>
        <p:nvSpPr>
          <p:cNvPr id="194" name="CustomShape 34"/>
          <p:cNvSpPr/>
          <p:nvPr/>
        </p:nvSpPr>
        <p:spPr>
          <a:xfrm flipV="1">
            <a:off x="6946920" y="4588200"/>
            <a:ext cx="209160" cy="25020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95" name="CustomShape 35"/>
          <p:cNvSpPr/>
          <p:nvPr/>
        </p:nvSpPr>
        <p:spPr>
          <a:xfrm>
            <a:off x="8128080" y="331668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Fémur</a:t>
            </a:r>
            <a:endParaRPr lang="fr-FR" sz="1100" b="0" strike="noStrike" spc="-1">
              <a:latin typeface="Arial"/>
            </a:endParaRPr>
          </a:p>
        </p:txBody>
      </p:sp>
      <p:sp>
        <p:nvSpPr>
          <p:cNvPr id="196" name="CustomShape 36"/>
          <p:cNvSpPr/>
          <p:nvPr/>
        </p:nvSpPr>
        <p:spPr>
          <a:xfrm flipH="1" flipV="1">
            <a:off x="7664760" y="3297600"/>
            <a:ext cx="461520" cy="14868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97" name="CustomShape 37"/>
          <p:cNvSpPr/>
          <p:nvPr/>
        </p:nvSpPr>
        <p:spPr>
          <a:xfrm>
            <a:off x="8344800" y="350604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Tibia</a:t>
            </a:r>
            <a:endParaRPr lang="fr-FR" sz="1100" b="0" strike="noStrike" spc="-1">
              <a:latin typeface="Arial"/>
            </a:endParaRPr>
          </a:p>
        </p:txBody>
      </p:sp>
      <p:sp>
        <p:nvSpPr>
          <p:cNvPr id="198" name="CustomShape 38"/>
          <p:cNvSpPr/>
          <p:nvPr/>
        </p:nvSpPr>
        <p:spPr>
          <a:xfrm flipH="1">
            <a:off x="8065440" y="3619080"/>
            <a:ext cx="257400" cy="36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199" name="CustomShape 39"/>
          <p:cNvSpPr/>
          <p:nvPr/>
        </p:nvSpPr>
        <p:spPr>
          <a:xfrm>
            <a:off x="8481600" y="389448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Tarse</a:t>
            </a:r>
            <a:endParaRPr lang="fr-FR" sz="1100" b="0" strike="noStrike" spc="-1">
              <a:latin typeface="Arial"/>
            </a:endParaRPr>
          </a:p>
        </p:txBody>
      </p:sp>
      <p:sp>
        <p:nvSpPr>
          <p:cNvPr id="200" name="CustomShape 40"/>
          <p:cNvSpPr/>
          <p:nvPr/>
        </p:nvSpPr>
        <p:spPr>
          <a:xfrm flipH="1">
            <a:off x="8202240" y="4007880"/>
            <a:ext cx="257400" cy="36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201" name="CustomShape 41"/>
          <p:cNvSpPr/>
          <p:nvPr/>
        </p:nvSpPr>
        <p:spPr>
          <a:xfrm>
            <a:off x="7362360" y="1604880"/>
            <a:ext cx="1530360" cy="25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solidFill>
                  <a:srgbClr val="404040"/>
                </a:solidFill>
                <a:latin typeface="Arial"/>
                <a:ea typeface="DejaVu Sans"/>
              </a:rPr>
              <a:t>Palpe</a:t>
            </a:r>
            <a:endParaRPr lang="fr-FR" sz="1100" b="0" strike="noStrike" spc="-1">
              <a:latin typeface="Arial"/>
            </a:endParaRPr>
          </a:p>
        </p:txBody>
      </p:sp>
      <p:sp>
        <p:nvSpPr>
          <p:cNvPr id="202" name="CustomShape 42"/>
          <p:cNvSpPr/>
          <p:nvPr/>
        </p:nvSpPr>
        <p:spPr>
          <a:xfrm flipH="1">
            <a:off x="7480440" y="1819800"/>
            <a:ext cx="137880" cy="22032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1"/>
          <p:cNvGrpSpPr/>
          <p:nvPr/>
        </p:nvGrpSpPr>
        <p:grpSpPr>
          <a:xfrm>
            <a:off x="0" y="-104760"/>
            <a:ext cx="10692720" cy="7666920"/>
            <a:chOff x="0" y="-104760"/>
            <a:chExt cx="10692720" cy="7666920"/>
          </a:xfrm>
        </p:grpSpPr>
        <p:sp>
          <p:nvSpPr>
            <p:cNvPr id="204" name="CustomShape 2"/>
            <p:cNvSpPr/>
            <p:nvPr/>
          </p:nvSpPr>
          <p:spPr>
            <a:xfrm>
              <a:off x="0" y="-104760"/>
              <a:ext cx="166104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05" name="CustomShape 3"/>
            <p:cNvSpPr/>
            <p:nvPr/>
          </p:nvSpPr>
          <p:spPr>
            <a:xfrm>
              <a:off x="1666800" y="0"/>
              <a:ext cx="902592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206" name="CustomShape 4"/>
          <p:cNvSpPr/>
          <p:nvPr/>
        </p:nvSpPr>
        <p:spPr>
          <a:xfrm>
            <a:off x="2973600" y="401760"/>
            <a:ext cx="6077160" cy="607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207" name="Picture 2"/>
          <p:cNvPicPr/>
          <p:nvPr/>
        </p:nvPicPr>
        <p:blipFill>
          <a:blip r:embed="rId3"/>
          <a:srcRect l="15779" t="10444" r="16545"/>
          <a:stretch/>
        </p:blipFill>
        <p:spPr>
          <a:xfrm>
            <a:off x="3312000" y="733320"/>
            <a:ext cx="5463000" cy="5157000"/>
          </a:xfrm>
          <a:prstGeom prst="ellipse">
            <a:avLst/>
          </a:prstGeom>
          <a:ln>
            <a:noFill/>
          </a:ln>
        </p:spPr>
      </p:pic>
      <p:sp>
        <p:nvSpPr>
          <p:cNvPr id="208" name="CustomShape 5"/>
          <p:cNvSpPr/>
          <p:nvPr/>
        </p:nvSpPr>
        <p:spPr>
          <a:xfrm>
            <a:off x="2325240" y="-254160"/>
            <a:ext cx="7397280" cy="7388640"/>
          </a:xfrm>
          <a:custGeom>
            <a:avLst/>
            <a:gdLst/>
            <a:ahLst/>
            <a:cxnLst/>
            <a:rect l="l" t="t" r="r" b="b"/>
            <a:pathLst>
              <a:path w="5018" h="5013">
                <a:moveTo>
                  <a:pt x="2260" y="921"/>
                </a:moveTo>
                <a:lnTo>
                  <a:pt x="2252" y="921"/>
                </a:lnTo>
                <a:lnTo>
                  <a:pt x="2245" y="923"/>
                </a:lnTo>
                <a:lnTo>
                  <a:pt x="2135" y="944"/>
                </a:lnTo>
                <a:lnTo>
                  <a:pt x="2028" y="975"/>
                </a:lnTo>
                <a:lnTo>
                  <a:pt x="1924" y="1010"/>
                </a:lnTo>
                <a:lnTo>
                  <a:pt x="1823" y="1054"/>
                </a:lnTo>
                <a:lnTo>
                  <a:pt x="1725" y="1103"/>
                </a:lnTo>
                <a:lnTo>
                  <a:pt x="1632" y="1159"/>
                </a:lnTo>
                <a:lnTo>
                  <a:pt x="1543" y="1221"/>
                </a:lnTo>
                <a:lnTo>
                  <a:pt x="1459" y="1288"/>
                </a:lnTo>
                <a:lnTo>
                  <a:pt x="1379" y="1361"/>
                </a:lnTo>
                <a:lnTo>
                  <a:pt x="1304" y="1439"/>
                </a:lnTo>
                <a:lnTo>
                  <a:pt x="1231" y="1526"/>
                </a:lnTo>
                <a:lnTo>
                  <a:pt x="1165" y="1619"/>
                </a:lnTo>
                <a:lnTo>
                  <a:pt x="1104" y="1715"/>
                </a:lnTo>
                <a:lnTo>
                  <a:pt x="1051" y="1818"/>
                </a:lnTo>
                <a:lnTo>
                  <a:pt x="1005" y="1923"/>
                </a:lnTo>
                <a:lnTo>
                  <a:pt x="967" y="2033"/>
                </a:lnTo>
                <a:lnTo>
                  <a:pt x="936" y="2145"/>
                </a:lnTo>
                <a:lnTo>
                  <a:pt x="913" y="2261"/>
                </a:lnTo>
                <a:lnTo>
                  <a:pt x="912" y="2264"/>
                </a:lnTo>
                <a:lnTo>
                  <a:pt x="912" y="2265"/>
                </a:lnTo>
                <a:lnTo>
                  <a:pt x="913" y="2268"/>
                </a:lnTo>
                <a:lnTo>
                  <a:pt x="913" y="2270"/>
                </a:lnTo>
                <a:lnTo>
                  <a:pt x="915" y="2271"/>
                </a:lnTo>
                <a:lnTo>
                  <a:pt x="918" y="2273"/>
                </a:lnTo>
                <a:lnTo>
                  <a:pt x="922" y="2274"/>
                </a:lnTo>
                <a:lnTo>
                  <a:pt x="985" y="2274"/>
                </a:lnTo>
                <a:lnTo>
                  <a:pt x="1016" y="2277"/>
                </a:lnTo>
                <a:lnTo>
                  <a:pt x="1043" y="2290"/>
                </a:lnTo>
                <a:lnTo>
                  <a:pt x="1066" y="2308"/>
                </a:lnTo>
                <a:lnTo>
                  <a:pt x="1084" y="2331"/>
                </a:lnTo>
                <a:lnTo>
                  <a:pt x="1097" y="2358"/>
                </a:lnTo>
                <a:lnTo>
                  <a:pt x="1100" y="2389"/>
                </a:lnTo>
                <a:lnTo>
                  <a:pt x="1100" y="2623"/>
                </a:lnTo>
                <a:lnTo>
                  <a:pt x="1097" y="2653"/>
                </a:lnTo>
                <a:lnTo>
                  <a:pt x="1084" y="2681"/>
                </a:lnTo>
                <a:lnTo>
                  <a:pt x="1066" y="2705"/>
                </a:lnTo>
                <a:lnTo>
                  <a:pt x="1043" y="2723"/>
                </a:lnTo>
                <a:lnTo>
                  <a:pt x="1016" y="2734"/>
                </a:lnTo>
                <a:lnTo>
                  <a:pt x="985" y="2739"/>
                </a:lnTo>
                <a:lnTo>
                  <a:pt x="919" y="2739"/>
                </a:lnTo>
                <a:lnTo>
                  <a:pt x="915" y="2739"/>
                </a:lnTo>
                <a:lnTo>
                  <a:pt x="912" y="2740"/>
                </a:lnTo>
                <a:lnTo>
                  <a:pt x="910" y="2742"/>
                </a:lnTo>
                <a:lnTo>
                  <a:pt x="909" y="2745"/>
                </a:lnTo>
                <a:lnTo>
                  <a:pt x="909" y="2748"/>
                </a:lnTo>
                <a:lnTo>
                  <a:pt x="909" y="2751"/>
                </a:lnTo>
                <a:lnTo>
                  <a:pt x="910" y="2754"/>
                </a:lnTo>
                <a:lnTo>
                  <a:pt x="910" y="2757"/>
                </a:lnTo>
                <a:lnTo>
                  <a:pt x="910" y="2760"/>
                </a:lnTo>
                <a:lnTo>
                  <a:pt x="933" y="2879"/>
                </a:lnTo>
                <a:lnTo>
                  <a:pt x="965" y="2997"/>
                </a:lnTo>
                <a:lnTo>
                  <a:pt x="1005" y="3108"/>
                </a:lnTo>
                <a:lnTo>
                  <a:pt x="1052" y="3218"/>
                </a:lnTo>
                <a:lnTo>
                  <a:pt x="1109" y="3322"/>
                </a:lnTo>
                <a:lnTo>
                  <a:pt x="1170" y="3423"/>
                </a:lnTo>
                <a:lnTo>
                  <a:pt x="1240" y="3518"/>
                </a:lnTo>
                <a:lnTo>
                  <a:pt x="1317" y="3606"/>
                </a:lnTo>
                <a:lnTo>
                  <a:pt x="1399" y="3690"/>
                </a:lnTo>
                <a:lnTo>
                  <a:pt x="1486" y="3768"/>
                </a:lnTo>
                <a:lnTo>
                  <a:pt x="1581" y="3838"/>
                </a:lnTo>
                <a:lnTo>
                  <a:pt x="1679" y="3902"/>
                </a:lnTo>
                <a:lnTo>
                  <a:pt x="1783" y="3959"/>
                </a:lnTo>
                <a:lnTo>
                  <a:pt x="1892" y="4009"/>
                </a:lnTo>
                <a:lnTo>
                  <a:pt x="2003" y="4051"/>
                </a:lnTo>
                <a:lnTo>
                  <a:pt x="2119" y="4084"/>
                </a:lnTo>
                <a:lnTo>
                  <a:pt x="2239" y="4109"/>
                </a:lnTo>
                <a:lnTo>
                  <a:pt x="2248" y="4110"/>
                </a:lnTo>
                <a:lnTo>
                  <a:pt x="2257" y="4110"/>
                </a:lnTo>
                <a:lnTo>
                  <a:pt x="2266" y="4107"/>
                </a:lnTo>
                <a:lnTo>
                  <a:pt x="2274" y="4102"/>
                </a:lnTo>
                <a:lnTo>
                  <a:pt x="2277" y="4093"/>
                </a:lnTo>
                <a:lnTo>
                  <a:pt x="2277" y="4029"/>
                </a:lnTo>
                <a:lnTo>
                  <a:pt x="2281" y="3999"/>
                </a:lnTo>
                <a:lnTo>
                  <a:pt x="2292" y="3971"/>
                </a:lnTo>
                <a:lnTo>
                  <a:pt x="2310" y="3948"/>
                </a:lnTo>
                <a:lnTo>
                  <a:pt x="2333" y="3930"/>
                </a:lnTo>
                <a:lnTo>
                  <a:pt x="2361" y="3918"/>
                </a:lnTo>
                <a:lnTo>
                  <a:pt x="2391" y="3913"/>
                </a:lnTo>
                <a:lnTo>
                  <a:pt x="2627" y="3913"/>
                </a:lnTo>
                <a:lnTo>
                  <a:pt x="2657" y="3918"/>
                </a:lnTo>
                <a:lnTo>
                  <a:pt x="2685" y="3930"/>
                </a:lnTo>
                <a:lnTo>
                  <a:pt x="2708" y="3948"/>
                </a:lnTo>
                <a:lnTo>
                  <a:pt x="2726" y="3971"/>
                </a:lnTo>
                <a:lnTo>
                  <a:pt x="2737" y="3999"/>
                </a:lnTo>
                <a:lnTo>
                  <a:pt x="2741" y="4029"/>
                </a:lnTo>
                <a:lnTo>
                  <a:pt x="2741" y="4093"/>
                </a:lnTo>
                <a:lnTo>
                  <a:pt x="2745" y="4102"/>
                </a:lnTo>
                <a:lnTo>
                  <a:pt x="2751" y="4109"/>
                </a:lnTo>
                <a:lnTo>
                  <a:pt x="2758" y="4110"/>
                </a:lnTo>
                <a:lnTo>
                  <a:pt x="2767" y="4110"/>
                </a:lnTo>
                <a:lnTo>
                  <a:pt x="2774" y="4110"/>
                </a:lnTo>
                <a:lnTo>
                  <a:pt x="2893" y="4086"/>
                </a:lnTo>
                <a:lnTo>
                  <a:pt x="3009" y="4052"/>
                </a:lnTo>
                <a:lnTo>
                  <a:pt x="3122" y="4011"/>
                </a:lnTo>
                <a:lnTo>
                  <a:pt x="3231" y="3962"/>
                </a:lnTo>
                <a:lnTo>
                  <a:pt x="3333" y="3905"/>
                </a:lnTo>
                <a:lnTo>
                  <a:pt x="3432" y="3841"/>
                </a:lnTo>
                <a:lnTo>
                  <a:pt x="3527" y="3771"/>
                </a:lnTo>
                <a:lnTo>
                  <a:pt x="3614" y="3695"/>
                </a:lnTo>
                <a:lnTo>
                  <a:pt x="3697" y="3611"/>
                </a:lnTo>
                <a:lnTo>
                  <a:pt x="3773" y="3522"/>
                </a:lnTo>
                <a:lnTo>
                  <a:pt x="3844" y="3427"/>
                </a:lnTo>
                <a:lnTo>
                  <a:pt x="3906" y="3328"/>
                </a:lnTo>
                <a:lnTo>
                  <a:pt x="3963" y="3224"/>
                </a:lnTo>
                <a:lnTo>
                  <a:pt x="4010" y="3116"/>
                </a:lnTo>
                <a:lnTo>
                  <a:pt x="4052" y="3003"/>
                </a:lnTo>
                <a:lnTo>
                  <a:pt x="4082" y="2887"/>
                </a:lnTo>
                <a:lnTo>
                  <a:pt x="4107" y="2768"/>
                </a:lnTo>
                <a:lnTo>
                  <a:pt x="4107" y="2760"/>
                </a:lnTo>
                <a:lnTo>
                  <a:pt x="4107" y="2752"/>
                </a:lnTo>
                <a:lnTo>
                  <a:pt x="4105" y="2746"/>
                </a:lnTo>
                <a:lnTo>
                  <a:pt x="4099" y="2740"/>
                </a:lnTo>
                <a:lnTo>
                  <a:pt x="4090" y="2739"/>
                </a:lnTo>
                <a:lnTo>
                  <a:pt x="4033" y="2739"/>
                </a:lnTo>
                <a:lnTo>
                  <a:pt x="4003" y="2734"/>
                </a:lnTo>
                <a:lnTo>
                  <a:pt x="3975" y="2723"/>
                </a:lnTo>
                <a:lnTo>
                  <a:pt x="3952" y="2705"/>
                </a:lnTo>
                <a:lnTo>
                  <a:pt x="3934" y="2681"/>
                </a:lnTo>
                <a:lnTo>
                  <a:pt x="3922" y="2653"/>
                </a:lnTo>
                <a:lnTo>
                  <a:pt x="3919" y="2623"/>
                </a:lnTo>
                <a:lnTo>
                  <a:pt x="3919" y="2389"/>
                </a:lnTo>
                <a:lnTo>
                  <a:pt x="3922" y="2358"/>
                </a:lnTo>
                <a:lnTo>
                  <a:pt x="3934" y="2331"/>
                </a:lnTo>
                <a:lnTo>
                  <a:pt x="3952" y="2308"/>
                </a:lnTo>
                <a:lnTo>
                  <a:pt x="3975" y="2290"/>
                </a:lnTo>
                <a:lnTo>
                  <a:pt x="4003" y="2277"/>
                </a:lnTo>
                <a:lnTo>
                  <a:pt x="4033" y="2274"/>
                </a:lnTo>
                <a:lnTo>
                  <a:pt x="4087" y="2274"/>
                </a:lnTo>
                <a:lnTo>
                  <a:pt x="4097" y="2271"/>
                </a:lnTo>
                <a:lnTo>
                  <a:pt x="4102" y="2265"/>
                </a:lnTo>
                <a:lnTo>
                  <a:pt x="4104" y="2258"/>
                </a:lnTo>
                <a:lnTo>
                  <a:pt x="4104" y="2250"/>
                </a:lnTo>
                <a:lnTo>
                  <a:pt x="4102" y="2242"/>
                </a:lnTo>
                <a:lnTo>
                  <a:pt x="4078" y="2125"/>
                </a:lnTo>
                <a:lnTo>
                  <a:pt x="4045" y="2010"/>
                </a:lnTo>
                <a:lnTo>
                  <a:pt x="4004" y="1900"/>
                </a:lnTo>
                <a:lnTo>
                  <a:pt x="3955" y="1793"/>
                </a:lnTo>
                <a:lnTo>
                  <a:pt x="3899" y="1691"/>
                </a:lnTo>
                <a:lnTo>
                  <a:pt x="3836" y="1593"/>
                </a:lnTo>
                <a:lnTo>
                  <a:pt x="3766" y="1500"/>
                </a:lnTo>
                <a:lnTo>
                  <a:pt x="3689" y="1413"/>
                </a:lnTo>
                <a:lnTo>
                  <a:pt x="3608" y="1332"/>
                </a:lnTo>
                <a:lnTo>
                  <a:pt x="3520" y="1256"/>
                </a:lnTo>
                <a:lnTo>
                  <a:pt x="3426" y="1187"/>
                </a:lnTo>
                <a:lnTo>
                  <a:pt x="3329" y="1124"/>
                </a:lnTo>
                <a:lnTo>
                  <a:pt x="3226" y="1068"/>
                </a:lnTo>
                <a:lnTo>
                  <a:pt x="3119" y="1020"/>
                </a:lnTo>
                <a:lnTo>
                  <a:pt x="3007" y="979"/>
                </a:lnTo>
                <a:lnTo>
                  <a:pt x="2893" y="947"/>
                </a:lnTo>
                <a:lnTo>
                  <a:pt x="2775" y="923"/>
                </a:lnTo>
                <a:lnTo>
                  <a:pt x="2767" y="921"/>
                </a:lnTo>
                <a:lnTo>
                  <a:pt x="2758" y="921"/>
                </a:lnTo>
                <a:lnTo>
                  <a:pt x="2751" y="921"/>
                </a:lnTo>
                <a:lnTo>
                  <a:pt x="2745" y="924"/>
                </a:lnTo>
                <a:lnTo>
                  <a:pt x="2741" y="930"/>
                </a:lnTo>
                <a:lnTo>
                  <a:pt x="2741" y="984"/>
                </a:lnTo>
                <a:lnTo>
                  <a:pt x="2737" y="1014"/>
                </a:lnTo>
                <a:lnTo>
                  <a:pt x="2726" y="1042"/>
                </a:lnTo>
                <a:lnTo>
                  <a:pt x="2708" y="1065"/>
                </a:lnTo>
                <a:lnTo>
                  <a:pt x="2685" y="1083"/>
                </a:lnTo>
                <a:lnTo>
                  <a:pt x="2657" y="1094"/>
                </a:lnTo>
                <a:lnTo>
                  <a:pt x="2627" y="1098"/>
                </a:lnTo>
                <a:lnTo>
                  <a:pt x="2391" y="1098"/>
                </a:lnTo>
                <a:lnTo>
                  <a:pt x="2361" y="1094"/>
                </a:lnTo>
                <a:lnTo>
                  <a:pt x="2333" y="1083"/>
                </a:lnTo>
                <a:lnTo>
                  <a:pt x="2310" y="1065"/>
                </a:lnTo>
                <a:lnTo>
                  <a:pt x="2292" y="1042"/>
                </a:lnTo>
                <a:lnTo>
                  <a:pt x="2281" y="1014"/>
                </a:lnTo>
                <a:lnTo>
                  <a:pt x="2277" y="984"/>
                </a:lnTo>
                <a:lnTo>
                  <a:pt x="2277" y="930"/>
                </a:lnTo>
                <a:lnTo>
                  <a:pt x="2274" y="924"/>
                </a:lnTo>
                <a:lnTo>
                  <a:pt x="2269" y="921"/>
                </a:lnTo>
                <a:lnTo>
                  <a:pt x="2260" y="921"/>
                </a:lnTo>
                <a:close/>
                <a:moveTo>
                  <a:pt x="2391" y="0"/>
                </a:moveTo>
                <a:lnTo>
                  <a:pt x="2627" y="0"/>
                </a:lnTo>
                <a:lnTo>
                  <a:pt x="2657" y="5"/>
                </a:lnTo>
                <a:lnTo>
                  <a:pt x="2685" y="15"/>
                </a:lnTo>
                <a:lnTo>
                  <a:pt x="2708" y="34"/>
                </a:lnTo>
                <a:lnTo>
                  <a:pt x="2726" y="57"/>
                </a:lnTo>
                <a:lnTo>
                  <a:pt x="2737" y="84"/>
                </a:lnTo>
                <a:lnTo>
                  <a:pt x="2741" y="115"/>
                </a:lnTo>
                <a:lnTo>
                  <a:pt x="2741" y="515"/>
                </a:lnTo>
                <a:lnTo>
                  <a:pt x="2745" y="526"/>
                </a:lnTo>
                <a:lnTo>
                  <a:pt x="2751" y="533"/>
                </a:lnTo>
                <a:lnTo>
                  <a:pt x="2760" y="538"/>
                </a:lnTo>
                <a:lnTo>
                  <a:pt x="2769" y="541"/>
                </a:lnTo>
                <a:lnTo>
                  <a:pt x="2777" y="542"/>
                </a:lnTo>
                <a:lnTo>
                  <a:pt x="2910" y="564"/>
                </a:lnTo>
                <a:lnTo>
                  <a:pt x="3038" y="594"/>
                </a:lnTo>
                <a:lnTo>
                  <a:pt x="3163" y="634"/>
                </a:lnTo>
                <a:lnTo>
                  <a:pt x="3286" y="680"/>
                </a:lnTo>
                <a:lnTo>
                  <a:pt x="3403" y="735"/>
                </a:lnTo>
                <a:lnTo>
                  <a:pt x="3517" y="796"/>
                </a:lnTo>
                <a:lnTo>
                  <a:pt x="3625" y="865"/>
                </a:lnTo>
                <a:lnTo>
                  <a:pt x="3729" y="941"/>
                </a:lnTo>
                <a:lnTo>
                  <a:pt x="3828" y="1022"/>
                </a:lnTo>
                <a:lnTo>
                  <a:pt x="3922" y="1111"/>
                </a:lnTo>
                <a:lnTo>
                  <a:pt x="4009" y="1204"/>
                </a:lnTo>
                <a:lnTo>
                  <a:pt x="4091" y="1303"/>
                </a:lnTo>
                <a:lnTo>
                  <a:pt x="4166" y="1407"/>
                </a:lnTo>
                <a:lnTo>
                  <a:pt x="4234" y="1517"/>
                </a:lnTo>
                <a:lnTo>
                  <a:pt x="4296" y="1630"/>
                </a:lnTo>
                <a:lnTo>
                  <a:pt x="4350" y="1747"/>
                </a:lnTo>
                <a:lnTo>
                  <a:pt x="4396" y="1870"/>
                </a:lnTo>
                <a:lnTo>
                  <a:pt x="4434" y="1995"/>
                </a:lnTo>
                <a:lnTo>
                  <a:pt x="4464" y="2125"/>
                </a:lnTo>
                <a:lnTo>
                  <a:pt x="4486" y="2256"/>
                </a:lnTo>
                <a:lnTo>
                  <a:pt x="4487" y="2259"/>
                </a:lnTo>
                <a:lnTo>
                  <a:pt x="4487" y="2262"/>
                </a:lnTo>
                <a:lnTo>
                  <a:pt x="4489" y="2265"/>
                </a:lnTo>
                <a:lnTo>
                  <a:pt x="4490" y="2268"/>
                </a:lnTo>
                <a:lnTo>
                  <a:pt x="4493" y="2271"/>
                </a:lnTo>
                <a:lnTo>
                  <a:pt x="4496" y="2273"/>
                </a:lnTo>
                <a:lnTo>
                  <a:pt x="4503" y="2274"/>
                </a:lnTo>
                <a:lnTo>
                  <a:pt x="4902" y="2274"/>
                </a:lnTo>
                <a:lnTo>
                  <a:pt x="4932" y="2277"/>
                </a:lnTo>
                <a:lnTo>
                  <a:pt x="4960" y="2290"/>
                </a:lnTo>
                <a:lnTo>
                  <a:pt x="4984" y="2308"/>
                </a:lnTo>
                <a:lnTo>
                  <a:pt x="5001" y="2331"/>
                </a:lnTo>
                <a:lnTo>
                  <a:pt x="5013" y="2358"/>
                </a:lnTo>
                <a:lnTo>
                  <a:pt x="5018" y="2389"/>
                </a:lnTo>
                <a:lnTo>
                  <a:pt x="5018" y="2623"/>
                </a:lnTo>
                <a:lnTo>
                  <a:pt x="5013" y="2653"/>
                </a:lnTo>
                <a:lnTo>
                  <a:pt x="5001" y="2681"/>
                </a:lnTo>
                <a:lnTo>
                  <a:pt x="4984" y="2705"/>
                </a:lnTo>
                <a:lnTo>
                  <a:pt x="4960" y="2723"/>
                </a:lnTo>
                <a:lnTo>
                  <a:pt x="4932" y="2734"/>
                </a:lnTo>
                <a:lnTo>
                  <a:pt x="4902" y="2739"/>
                </a:lnTo>
                <a:lnTo>
                  <a:pt x="4504" y="2739"/>
                </a:lnTo>
                <a:lnTo>
                  <a:pt x="4500" y="2739"/>
                </a:lnTo>
                <a:lnTo>
                  <a:pt x="4495" y="2740"/>
                </a:lnTo>
                <a:lnTo>
                  <a:pt x="4492" y="2743"/>
                </a:lnTo>
                <a:lnTo>
                  <a:pt x="4490" y="2746"/>
                </a:lnTo>
                <a:lnTo>
                  <a:pt x="4490" y="2748"/>
                </a:lnTo>
                <a:lnTo>
                  <a:pt x="4489" y="2751"/>
                </a:lnTo>
                <a:lnTo>
                  <a:pt x="4489" y="2754"/>
                </a:lnTo>
                <a:lnTo>
                  <a:pt x="4469" y="2888"/>
                </a:lnTo>
                <a:lnTo>
                  <a:pt x="4440" y="3020"/>
                </a:lnTo>
                <a:lnTo>
                  <a:pt x="4402" y="3146"/>
                </a:lnTo>
                <a:lnTo>
                  <a:pt x="4356" y="3270"/>
                </a:lnTo>
                <a:lnTo>
                  <a:pt x="4302" y="3391"/>
                </a:lnTo>
                <a:lnTo>
                  <a:pt x="4240" y="3505"/>
                </a:lnTo>
                <a:lnTo>
                  <a:pt x="4172" y="3617"/>
                </a:lnTo>
                <a:lnTo>
                  <a:pt x="4096" y="3722"/>
                </a:lnTo>
                <a:lnTo>
                  <a:pt x="4015" y="3823"/>
                </a:lnTo>
                <a:lnTo>
                  <a:pt x="3926" y="3918"/>
                </a:lnTo>
                <a:lnTo>
                  <a:pt x="3831" y="4008"/>
                </a:lnTo>
                <a:lnTo>
                  <a:pt x="3732" y="4090"/>
                </a:lnTo>
                <a:lnTo>
                  <a:pt x="3627" y="4167"/>
                </a:lnTo>
                <a:lnTo>
                  <a:pt x="3517" y="4235"/>
                </a:lnTo>
                <a:lnTo>
                  <a:pt x="3402" y="4298"/>
                </a:lnTo>
                <a:lnTo>
                  <a:pt x="3283" y="4353"/>
                </a:lnTo>
                <a:lnTo>
                  <a:pt x="3159" y="4400"/>
                </a:lnTo>
                <a:lnTo>
                  <a:pt x="3032" y="4440"/>
                </a:lnTo>
                <a:lnTo>
                  <a:pt x="2900" y="4471"/>
                </a:lnTo>
                <a:lnTo>
                  <a:pt x="2767" y="4492"/>
                </a:lnTo>
                <a:lnTo>
                  <a:pt x="2760" y="4493"/>
                </a:lnTo>
                <a:lnTo>
                  <a:pt x="2751" y="4497"/>
                </a:lnTo>
                <a:lnTo>
                  <a:pt x="2745" y="4501"/>
                </a:lnTo>
                <a:lnTo>
                  <a:pt x="2741" y="4509"/>
                </a:lnTo>
                <a:lnTo>
                  <a:pt x="2741" y="4897"/>
                </a:lnTo>
                <a:lnTo>
                  <a:pt x="2737" y="4927"/>
                </a:lnTo>
                <a:lnTo>
                  <a:pt x="2726" y="4955"/>
                </a:lnTo>
                <a:lnTo>
                  <a:pt x="2708" y="4978"/>
                </a:lnTo>
                <a:lnTo>
                  <a:pt x="2685" y="4996"/>
                </a:lnTo>
                <a:lnTo>
                  <a:pt x="2657" y="5008"/>
                </a:lnTo>
                <a:lnTo>
                  <a:pt x="2627" y="5013"/>
                </a:lnTo>
                <a:lnTo>
                  <a:pt x="2391" y="5013"/>
                </a:lnTo>
                <a:lnTo>
                  <a:pt x="2361" y="5008"/>
                </a:lnTo>
                <a:lnTo>
                  <a:pt x="2333" y="4996"/>
                </a:lnTo>
                <a:lnTo>
                  <a:pt x="2310" y="4978"/>
                </a:lnTo>
                <a:lnTo>
                  <a:pt x="2292" y="4955"/>
                </a:lnTo>
                <a:lnTo>
                  <a:pt x="2281" y="4927"/>
                </a:lnTo>
                <a:lnTo>
                  <a:pt x="2277" y="4897"/>
                </a:lnTo>
                <a:lnTo>
                  <a:pt x="2277" y="4509"/>
                </a:lnTo>
                <a:lnTo>
                  <a:pt x="2275" y="4504"/>
                </a:lnTo>
                <a:lnTo>
                  <a:pt x="2274" y="4501"/>
                </a:lnTo>
                <a:lnTo>
                  <a:pt x="2271" y="4498"/>
                </a:lnTo>
                <a:lnTo>
                  <a:pt x="2266" y="4497"/>
                </a:lnTo>
                <a:lnTo>
                  <a:pt x="2261" y="4493"/>
                </a:lnTo>
                <a:lnTo>
                  <a:pt x="2258" y="4493"/>
                </a:lnTo>
                <a:lnTo>
                  <a:pt x="2254" y="4492"/>
                </a:lnTo>
                <a:lnTo>
                  <a:pt x="2121" y="4471"/>
                </a:lnTo>
                <a:lnTo>
                  <a:pt x="1989" y="4440"/>
                </a:lnTo>
                <a:lnTo>
                  <a:pt x="1862" y="4402"/>
                </a:lnTo>
                <a:lnTo>
                  <a:pt x="1739" y="4354"/>
                </a:lnTo>
                <a:lnTo>
                  <a:pt x="1619" y="4299"/>
                </a:lnTo>
                <a:lnTo>
                  <a:pt x="1505" y="4238"/>
                </a:lnTo>
                <a:lnTo>
                  <a:pt x="1395" y="4168"/>
                </a:lnTo>
                <a:lnTo>
                  <a:pt x="1289" y="4092"/>
                </a:lnTo>
                <a:lnTo>
                  <a:pt x="1190" y="4009"/>
                </a:lnTo>
                <a:lnTo>
                  <a:pt x="1095" y="3921"/>
                </a:lnTo>
                <a:lnTo>
                  <a:pt x="1006" y="3826"/>
                </a:lnTo>
                <a:lnTo>
                  <a:pt x="925" y="3727"/>
                </a:lnTo>
                <a:lnTo>
                  <a:pt x="849" y="3620"/>
                </a:lnTo>
                <a:lnTo>
                  <a:pt x="780" y="3510"/>
                </a:lnTo>
                <a:lnTo>
                  <a:pt x="719" y="3395"/>
                </a:lnTo>
                <a:lnTo>
                  <a:pt x="665" y="3275"/>
                </a:lnTo>
                <a:lnTo>
                  <a:pt x="618" y="3153"/>
                </a:lnTo>
                <a:lnTo>
                  <a:pt x="580" y="3024"/>
                </a:lnTo>
                <a:lnTo>
                  <a:pt x="551" y="2894"/>
                </a:lnTo>
                <a:lnTo>
                  <a:pt x="529" y="2760"/>
                </a:lnTo>
                <a:lnTo>
                  <a:pt x="529" y="2757"/>
                </a:lnTo>
                <a:lnTo>
                  <a:pt x="529" y="2754"/>
                </a:lnTo>
                <a:lnTo>
                  <a:pt x="528" y="2749"/>
                </a:lnTo>
                <a:lnTo>
                  <a:pt x="526" y="2746"/>
                </a:lnTo>
                <a:lnTo>
                  <a:pt x="525" y="2743"/>
                </a:lnTo>
                <a:lnTo>
                  <a:pt x="522" y="2740"/>
                </a:lnTo>
                <a:lnTo>
                  <a:pt x="517" y="2739"/>
                </a:lnTo>
                <a:lnTo>
                  <a:pt x="513" y="2739"/>
                </a:lnTo>
                <a:lnTo>
                  <a:pt x="117" y="2739"/>
                </a:lnTo>
                <a:lnTo>
                  <a:pt x="86" y="2734"/>
                </a:lnTo>
                <a:lnTo>
                  <a:pt x="59" y="2723"/>
                </a:lnTo>
                <a:lnTo>
                  <a:pt x="34" y="2705"/>
                </a:lnTo>
                <a:lnTo>
                  <a:pt x="17" y="2681"/>
                </a:lnTo>
                <a:lnTo>
                  <a:pt x="5" y="2653"/>
                </a:lnTo>
                <a:lnTo>
                  <a:pt x="0" y="2623"/>
                </a:lnTo>
                <a:lnTo>
                  <a:pt x="0" y="2389"/>
                </a:lnTo>
                <a:lnTo>
                  <a:pt x="5" y="2358"/>
                </a:lnTo>
                <a:lnTo>
                  <a:pt x="17" y="2331"/>
                </a:lnTo>
                <a:lnTo>
                  <a:pt x="34" y="2308"/>
                </a:lnTo>
                <a:lnTo>
                  <a:pt x="59" y="2290"/>
                </a:lnTo>
                <a:lnTo>
                  <a:pt x="86" y="2277"/>
                </a:lnTo>
                <a:lnTo>
                  <a:pt x="117" y="2274"/>
                </a:lnTo>
                <a:lnTo>
                  <a:pt x="514" y="2274"/>
                </a:lnTo>
                <a:lnTo>
                  <a:pt x="520" y="2273"/>
                </a:lnTo>
                <a:lnTo>
                  <a:pt x="523" y="2271"/>
                </a:lnTo>
                <a:lnTo>
                  <a:pt x="526" y="2268"/>
                </a:lnTo>
                <a:lnTo>
                  <a:pt x="528" y="2265"/>
                </a:lnTo>
                <a:lnTo>
                  <a:pt x="529" y="2262"/>
                </a:lnTo>
                <a:lnTo>
                  <a:pt x="531" y="2259"/>
                </a:lnTo>
                <a:lnTo>
                  <a:pt x="532" y="2256"/>
                </a:lnTo>
                <a:lnTo>
                  <a:pt x="532" y="2253"/>
                </a:lnTo>
                <a:lnTo>
                  <a:pt x="555" y="2119"/>
                </a:lnTo>
                <a:lnTo>
                  <a:pt x="586" y="1989"/>
                </a:lnTo>
                <a:lnTo>
                  <a:pt x="626" y="1860"/>
                </a:lnTo>
                <a:lnTo>
                  <a:pt x="673" y="1737"/>
                </a:lnTo>
                <a:lnTo>
                  <a:pt x="728" y="1618"/>
                </a:lnTo>
                <a:lnTo>
                  <a:pt x="792" y="1503"/>
                </a:lnTo>
                <a:lnTo>
                  <a:pt x="863" y="1393"/>
                </a:lnTo>
                <a:lnTo>
                  <a:pt x="939" y="1288"/>
                </a:lnTo>
                <a:lnTo>
                  <a:pt x="1023" y="1188"/>
                </a:lnTo>
                <a:lnTo>
                  <a:pt x="1110" y="1097"/>
                </a:lnTo>
                <a:lnTo>
                  <a:pt x="1202" y="1011"/>
                </a:lnTo>
                <a:lnTo>
                  <a:pt x="1301" y="932"/>
                </a:lnTo>
                <a:lnTo>
                  <a:pt x="1404" y="857"/>
                </a:lnTo>
                <a:lnTo>
                  <a:pt x="1511" y="791"/>
                </a:lnTo>
                <a:lnTo>
                  <a:pt x="1624" y="730"/>
                </a:lnTo>
                <a:lnTo>
                  <a:pt x="1740" y="677"/>
                </a:lnTo>
                <a:lnTo>
                  <a:pt x="1861" y="631"/>
                </a:lnTo>
                <a:lnTo>
                  <a:pt x="1985" y="594"/>
                </a:lnTo>
                <a:lnTo>
                  <a:pt x="2112" y="564"/>
                </a:lnTo>
                <a:lnTo>
                  <a:pt x="2242" y="542"/>
                </a:lnTo>
                <a:lnTo>
                  <a:pt x="2249" y="541"/>
                </a:lnTo>
                <a:lnTo>
                  <a:pt x="2258" y="536"/>
                </a:lnTo>
                <a:lnTo>
                  <a:pt x="2268" y="532"/>
                </a:lnTo>
                <a:lnTo>
                  <a:pt x="2274" y="524"/>
                </a:lnTo>
                <a:lnTo>
                  <a:pt x="2277" y="515"/>
                </a:lnTo>
                <a:lnTo>
                  <a:pt x="2277" y="115"/>
                </a:lnTo>
                <a:lnTo>
                  <a:pt x="2281" y="84"/>
                </a:lnTo>
                <a:lnTo>
                  <a:pt x="2292" y="57"/>
                </a:lnTo>
                <a:lnTo>
                  <a:pt x="2310" y="34"/>
                </a:lnTo>
                <a:lnTo>
                  <a:pt x="2333" y="15"/>
                </a:lnTo>
                <a:lnTo>
                  <a:pt x="2361" y="5"/>
                </a:lnTo>
                <a:lnTo>
                  <a:pt x="2391" y="0"/>
                </a:lnTo>
                <a:close/>
              </a:path>
            </a:pathLst>
          </a:custGeom>
          <a:solidFill>
            <a:srgbClr val="F14100"/>
          </a:solidFill>
          <a:ln>
            <a:noFill/>
          </a:ln>
        </p:spPr>
        <p:style>
          <a:lnRef idx="0">
            <a:scrgbClr r="0" g="0" b="0"/>
          </a:lnRef>
          <a:fillRef idx="0">
            <a:scrgbClr r="0" g="0" b="0"/>
          </a:fillRef>
          <a:effectRef idx="0">
            <a:scrgbClr r="0" g="0" b="0"/>
          </a:effectRef>
          <a:fontRef idx="minor"/>
        </p:style>
        <p:txBody>
          <a:bodyPr/>
          <a:lstStyle/>
          <a:p>
            <a:endParaRPr lang="en-US"/>
          </a:p>
        </p:txBody>
      </p:sp>
      <p:sp>
        <p:nvSpPr>
          <p:cNvPr id="209" name="CustomShape 6"/>
          <p:cNvSpPr/>
          <p:nvPr/>
        </p:nvSpPr>
        <p:spPr>
          <a:xfrm>
            <a:off x="491400" y="4971960"/>
            <a:ext cx="4657680" cy="2298240"/>
          </a:xfrm>
          <a:prstGeom prst="wedgeRectCallout">
            <a:avLst>
              <a:gd name="adj1" fmla="val 46159"/>
              <a:gd name="adj2" fmla="val -73640"/>
            </a:avLst>
          </a:prstGeom>
          <a:solidFill>
            <a:schemeClr val="bg1"/>
          </a:solidFill>
          <a:ln>
            <a:solidFill>
              <a:schemeClr val="bg1"/>
            </a:solidFill>
            <a:round/>
          </a:ln>
          <a:effectLst>
            <a:outerShdw dist="126277" dir="8044557"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10" name="CustomShape 7"/>
          <p:cNvSpPr/>
          <p:nvPr/>
        </p:nvSpPr>
        <p:spPr>
          <a:xfrm>
            <a:off x="773280" y="5214600"/>
            <a:ext cx="4258080" cy="159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599"/>
              </a:spcBef>
            </a:pPr>
            <a:r>
              <a:rPr lang="fr-FR" sz="3200" b="0" strike="noStrike" spc="-1" dirty="0">
                <a:solidFill>
                  <a:srgbClr val="F14100"/>
                </a:solidFill>
                <a:latin typeface="Arial"/>
                <a:ea typeface="DejaVu Sans"/>
              </a:rPr>
              <a:t>MORPHOLOGIE</a:t>
            </a:r>
            <a:endParaRPr lang="fr-FR" sz="3200" b="0" strike="noStrike" spc="-1" dirty="0">
              <a:latin typeface="Arial"/>
            </a:endParaRPr>
          </a:p>
          <a:p>
            <a:pPr marL="457200" indent="-456480">
              <a:lnSpc>
                <a:spcPct val="100000"/>
              </a:lnSpc>
              <a:spcBef>
                <a:spcPts val="1599"/>
              </a:spcBef>
              <a:buClr>
                <a:srgbClr val="404040"/>
              </a:buClr>
              <a:buFont typeface="Arial"/>
              <a:buChar char="•"/>
            </a:pPr>
            <a:r>
              <a:rPr lang="fr-FR" sz="2000" b="1" strike="noStrike" cap="all" spc="-1" dirty="0">
                <a:solidFill>
                  <a:srgbClr val="404040"/>
                </a:solidFill>
                <a:latin typeface="Arial"/>
                <a:ea typeface="DejaVu Sans"/>
              </a:rPr>
              <a:t>PETIT</a:t>
            </a:r>
            <a:endParaRPr lang="fr-FR" sz="2000" b="0" strike="noStrike" spc="-1" dirty="0">
              <a:latin typeface="Arial"/>
            </a:endParaRPr>
          </a:p>
          <a:p>
            <a:pPr marL="457200" indent="-456480">
              <a:lnSpc>
                <a:spcPct val="100000"/>
              </a:lnSpc>
              <a:spcBef>
                <a:spcPts val="1599"/>
              </a:spcBef>
              <a:buClr>
                <a:srgbClr val="404040"/>
              </a:buClr>
              <a:buFont typeface="Arial"/>
              <a:buChar char="•"/>
            </a:pPr>
            <a:r>
              <a:rPr lang="fr-FR" sz="2000" b="1" strike="noStrike" cap="all" spc="-1" dirty="0">
                <a:solidFill>
                  <a:srgbClr val="404040"/>
                </a:solidFill>
                <a:latin typeface="Arial"/>
                <a:ea typeface="DejaVu Sans"/>
              </a:rPr>
              <a:t>NOIR rayé de blanc</a:t>
            </a:r>
            <a:endParaRPr lang="fr-FR" sz="2000" b="0" strike="noStrike" spc="-1" dirty="0">
              <a:latin typeface="Arial"/>
            </a:endParaRPr>
          </a:p>
        </p:txBody>
      </p:sp>
      <p:sp>
        <p:nvSpPr>
          <p:cNvPr id="211" name="CustomShape 8"/>
          <p:cNvSpPr/>
          <p:nvPr/>
        </p:nvSpPr>
        <p:spPr>
          <a:xfrm rot="21231000">
            <a:off x="-2326680" y="-380520"/>
            <a:ext cx="6369480" cy="257292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12" name="CustomShape 9"/>
          <p:cNvSpPr/>
          <p:nvPr/>
        </p:nvSpPr>
        <p:spPr>
          <a:xfrm>
            <a:off x="241200" y="240120"/>
            <a:ext cx="637812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Le</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MOUSTIQUE</a:t>
            </a:r>
            <a:endParaRPr lang="fr-FR" sz="3600" b="0" strike="noStrike" spc="-1">
              <a:latin typeface="Arial"/>
            </a:endParaRPr>
          </a:p>
          <a:p>
            <a:pPr>
              <a:lnSpc>
                <a:spcPct val="100000"/>
              </a:lnSpc>
            </a:pPr>
            <a:r>
              <a:rPr lang="fr-FR" sz="3600" b="0" strike="noStrike" cap="all" spc="-1">
                <a:solidFill>
                  <a:srgbClr val="F79646"/>
                </a:solidFill>
                <a:latin typeface="Arial Black"/>
                <a:ea typeface="DejaVu Sans"/>
              </a:rPr>
              <a:t>TIGRE</a:t>
            </a:r>
            <a:endParaRPr lang="fr-FR" sz="3600" b="0" strike="noStrike" spc="-1">
              <a:latin typeface="Arial"/>
            </a:endParaRPr>
          </a:p>
        </p:txBody>
      </p:sp>
      <p:pic>
        <p:nvPicPr>
          <p:cNvPr id="213" name="Picture 3"/>
          <p:cNvPicPr/>
          <p:nvPr/>
        </p:nvPicPr>
        <p:blipFill>
          <a:blip r:embed="rId4"/>
          <a:stretch/>
        </p:blipFill>
        <p:spPr>
          <a:xfrm>
            <a:off x="5154840" y="4951080"/>
            <a:ext cx="4638960" cy="2319120"/>
          </a:xfrm>
          <a:prstGeom prst="rect">
            <a:avLst/>
          </a:prstGeom>
          <a:ln>
            <a:noFill/>
          </a:ln>
          <a:effectLst>
            <a:outerShdw dist="101520" dir="5400000" algn="ctr" rotWithShape="0">
              <a:schemeClr val="tx1">
                <a:lumMod val="75000"/>
                <a:lumOff val="25000"/>
                <a:alpha val="26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1"/>
          <p:cNvGrpSpPr/>
          <p:nvPr/>
        </p:nvGrpSpPr>
        <p:grpSpPr>
          <a:xfrm>
            <a:off x="0" y="-104760"/>
            <a:ext cx="10692360" cy="7666920"/>
            <a:chOff x="0" y="-104760"/>
            <a:chExt cx="10692360" cy="7666920"/>
          </a:xfrm>
        </p:grpSpPr>
        <p:sp>
          <p:nvSpPr>
            <p:cNvPr id="215" name="CustomShape 2"/>
            <p:cNvSpPr/>
            <p:nvPr/>
          </p:nvSpPr>
          <p:spPr>
            <a:xfrm>
              <a:off x="0" y="-104760"/>
              <a:ext cx="1623600" cy="7666920"/>
            </a:xfrm>
            <a:prstGeom prst="rect">
              <a:avLst/>
            </a:prstGeom>
            <a:solidFill>
              <a:srgbClr val="D8D4BA"/>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16" name="CustomShape 3"/>
            <p:cNvSpPr/>
            <p:nvPr/>
          </p:nvSpPr>
          <p:spPr>
            <a:xfrm>
              <a:off x="1629000" y="0"/>
              <a:ext cx="9063360" cy="75621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217" name="CustomShape 4"/>
          <p:cNvSpPr/>
          <p:nvPr/>
        </p:nvSpPr>
        <p:spPr>
          <a:xfrm>
            <a:off x="203040" y="428760"/>
            <a:ext cx="10286280" cy="7848000"/>
          </a:xfrm>
          <a:prstGeom prst="roundRect">
            <a:avLst>
              <a:gd name="adj" fmla="val 16667"/>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18" name="CustomShape 5"/>
          <p:cNvSpPr/>
          <p:nvPr/>
        </p:nvSpPr>
        <p:spPr>
          <a:xfrm rot="21231000">
            <a:off x="-2584800" y="-638640"/>
            <a:ext cx="7218720" cy="2409840"/>
          </a:xfrm>
          <a:prstGeom prst="roundRect">
            <a:avLst>
              <a:gd name="adj" fmla="val 16667"/>
            </a:avLst>
          </a:prstGeom>
          <a:solidFill>
            <a:srgbClr val="F6F5F0"/>
          </a:solidFill>
          <a:ln>
            <a:noFill/>
          </a:ln>
          <a:effectLst>
            <a:outerShdw dist="50379" dir="3542174" algn="ctr" rotWithShape="0">
              <a:schemeClr val="tx1">
                <a:alpha val="18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19" name="CustomShape 6"/>
          <p:cNvSpPr/>
          <p:nvPr/>
        </p:nvSpPr>
        <p:spPr>
          <a:xfrm>
            <a:off x="429120" y="82080"/>
            <a:ext cx="6378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404040"/>
                </a:solidFill>
                <a:latin typeface="Androgyne"/>
                <a:ea typeface="DejaVu Sans"/>
              </a:rPr>
              <a:t>La </a:t>
            </a:r>
            <a:endParaRPr lang="fr-FR" sz="3600" b="0" strike="noStrike" spc="-1">
              <a:latin typeface="Arial"/>
            </a:endParaRPr>
          </a:p>
          <a:p>
            <a:pPr>
              <a:lnSpc>
                <a:spcPct val="100000"/>
              </a:lnSpc>
            </a:pPr>
            <a:r>
              <a:rPr lang="fr-FR" sz="3600" b="0" strike="noStrike" cap="all" spc="-1">
                <a:solidFill>
                  <a:srgbClr val="E75E07"/>
                </a:solidFill>
                <a:latin typeface="Arial Black"/>
                <a:ea typeface="DejaVu Sans"/>
              </a:rPr>
              <a:t>Progression</a:t>
            </a:r>
            <a:endParaRPr lang="fr-FR" sz="3600" b="0" strike="noStrike" spc="-1">
              <a:latin typeface="Arial"/>
            </a:endParaRPr>
          </a:p>
        </p:txBody>
      </p:sp>
      <p:grpSp>
        <p:nvGrpSpPr>
          <p:cNvPr id="220" name="Group 7"/>
          <p:cNvGrpSpPr/>
          <p:nvPr/>
        </p:nvGrpSpPr>
        <p:grpSpPr>
          <a:xfrm>
            <a:off x="1709280" y="852480"/>
            <a:ext cx="7176960" cy="6904080"/>
            <a:chOff x="1709280" y="852480"/>
            <a:chExt cx="7176960" cy="6904080"/>
          </a:xfrm>
        </p:grpSpPr>
        <p:pic>
          <p:nvPicPr>
            <p:cNvPr id="221" name="Picture 1"/>
            <p:cNvPicPr/>
            <p:nvPr/>
          </p:nvPicPr>
          <p:blipFill>
            <a:blip r:embed="rId3"/>
            <a:stretch/>
          </p:blipFill>
          <p:spPr>
            <a:xfrm>
              <a:off x="1709280" y="852480"/>
              <a:ext cx="7176960" cy="6904080"/>
            </a:xfrm>
            <a:prstGeom prst="rect">
              <a:avLst/>
            </a:prstGeom>
            <a:ln>
              <a:noFill/>
            </a:ln>
          </p:spPr>
        </p:pic>
        <p:sp>
          <p:nvSpPr>
            <p:cNvPr id="222" name="CustomShape 8"/>
            <p:cNvSpPr/>
            <p:nvPr/>
          </p:nvSpPr>
          <p:spPr>
            <a:xfrm flipH="1" flipV="1">
              <a:off x="6400080" y="5059440"/>
              <a:ext cx="894600" cy="466920"/>
            </a:xfrm>
            <a:custGeom>
              <a:avLst/>
              <a:gdLst/>
              <a:ahLst/>
              <a:cxnLst/>
              <a:rect l="l" t="t" r="r" b="b"/>
              <a:pathLst>
                <a:path w="21600" h="21600">
                  <a:moveTo>
                    <a:pt x="0" y="0"/>
                  </a:moveTo>
                  <a:lnTo>
                    <a:pt x="21600" y="21600"/>
                  </a:lnTo>
                </a:path>
              </a:pathLst>
            </a:custGeom>
            <a:noFill/>
            <a:ln w="76320">
              <a:solidFill>
                <a:srgbClr val="E7411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223" name="CustomShape 9"/>
            <p:cNvSpPr/>
            <p:nvPr/>
          </p:nvSpPr>
          <p:spPr>
            <a:xfrm flipH="1">
              <a:off x="5699160" y="5761440"/>
              <a:ext cx="1595880" cy="146880"/>
            </a:xfrm>
            <a:custGeom>
              <a:avLst/>
              <a:gdLst/>
              <a:ahLst/>
              <a:cxnLst/>
              <a:rect l="l" t="t" r="r" b="b"/>
              <a:pathLst>
                <a:path w="21600" h="21600">
                  <a:moveTo>
                    <a:pt x="0" y="0"/>
                  </a:moveTo>
                  <a:lnTo>
                    <a:pt x="21600" y="21600"/>
                  </a:lnTo>
                </a:path>
              </a:pathLst>
            </a:custGeom>
            <a:noFill/>
            <a:ln w="76320">
              <a:solidFill>
                <a:srgbClr val="E7411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224" name="CustomShape 10"/>
            <p:cNvSpPr/>
            <p:nvPr/>
          </p:nvSpPr>
          <p:spPr>
            <a:xfrm flipH="1" flipV="1">
              <a:off x="6244200" y="3890880"/>
              <a:ext cx="155160" cy="1051200"/>
            </a:xfrm>
            <a:custGeom>
              <a:avLst/>
              <a:gdLst/>
              <a:ahLst/>
              <a:cxnLst/>
              <a:rect l="l" t="t" r="r" b="b"/>
              <a:pathLst>
                <a:path w="21600" h="21600">
                  <a:moveTo>
                    <a:pt x="0" y="0"/>
                  </a:moveTo>
                  <a:lnTo>
                    <a:pt x="21600" y="21600"/>
                  </a:lnTo>
                </a:path>
              </a:pathLst>
            </a:custGeom>
            <a:noFill/>
            <a:ln w="76320">
              <a:solidFill>
                <a:srgbClr val="E74112"/>
              </a:solidFill>
              <a:round/>
              <a:tailEnd type="triangle" w="med" len="med"/>
            </a:ln>
          </p:spPr>
          <p:style>
            <a:lnRef idx="1">
              <a:schemeClr val="accent1"/>
            </a:lnRef>
            <a:fillRef idx="0">
              <a:schemeClr val="accent1"/>
            </a:fillRef>
            <a:effectRef idx="0">
              <a:schemeClr val="accent1"/>
            </a:effectRef>
            <a:fontRef idx="minor"/>
          </p:style>
          <p:txBody>
            <a:bodyPr/>
            <a:lstStyle/>
            <a:p>
              <a:endParaRPr lang="en-US"/>
            </a:p>
          </p:txBody>
        </p:sp>
      </p:grpSp>
      <p:sp>
        <p:nvSpPr>
          <p:cNvPr id="225" name="CustomShape 11"/>
          <p:cNvSpPr/>
          <p:nvPr/>
        </p:nvSpPr>
        <p:spPr>
          <a:xfrm rot="21271200">
            <a:off x="2013120" y="1083600"/>
            <a:ext cx="5911200" cy="550800"/>
          </a:xfrm>
          <a:prstGeom prst="roundRect">
            <a:avLst>
              <a:gd name="adj" fmla="val 16667"/>
            </a:avLst>
          </a:prstGeom>
          <a:solidFill>
            <a:srgbClr val="E75E07"/>
          </a:solidFill>
          <a:ln w="57240">
            <a:solidFill>
              <a:schemeClr val="bg1"/>
            </a:solidFill>
            <a:round/>
          </a:ln>
          <a:effectLst>
            <a:outerShdw dist="202874" dir="7138536" sx="99000" sy="99000" algn="ctr" rotWithShape="0">
              <a:schemeClr val="tx1">
                <a:alpha val="13000"/>
              </a:schemeClr>
            </a:outerShdw>
          </a:effectLst>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26" name="CustomShape 12"/>
          <p:cNvSpPr/>
          <p:nvPr/>
        </p:nvSpPr>
        <p:spPr>
          <a:xfrm rot="21280800">
            <a:off x="2017080" y="1155960"/>
            <a:ext cx="58924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0" strike="noStrike" cap="all" spc="-1">
                <a:solidFill>
                  <a:srgbClr val="FFFFFF"/>
                </a:solidFill>
                <a:latin typeface="Arial Black"/>
                <a:ea typeface="DejaVu Sans"/>
              </a:rPr>
              <a:t>Du MOUStique tigre en france</a:t>
            </a:r>
            <a:endParaRPr lang="fr-FR" sz="2200" b="0" strike="noStrike" spc="-1">
              <a:latin typeface="Arial"/>
            </a:endParaRPr>
          </a:p>
        </p:txBody>
      </p:sp>
      <p:pic>
        <p:nvPicPr>
          <p:cNvPr id="227" name="Picture 32"/>
          <p:cNvPicPr/>
          <p:nvPr/>
        </p:nvPicPr>
        <p:blipFill>
          <a:blip r:embed="rId4"/>
          <a:srcRect l="12280" t="13741" r="55065" b="1697"/>
          <a:stretch/>
        </p:blipFill>
        <p:spPr>
          <a:xfrm>
            <a:off x="6860520" y="3787200"/>
            <a:ext cx="1418040" cy="1376280"/>
          </a:xfrm>
          <a:prstGeom prst="rect">
            <a:avLst/>
          </a:prstGeom>
          <a:ln w="38160">
            <a:solidFill>
              <a:schemeClr val="bg1"/>
            </a:solidFill>
            <a:round/>
          </a:ln>
          <a:effectLst>
            <a:outerShdw dist="50760" dir="5400000" sx="103000" sy="103000" algn="ctr" rotWithShape="0">
              <a:schemeClr val="tx1">
                <a:alpha val="28000"/>
              </a:scheme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26208</TotalTime>
  <Words>3929</Words>
  <Application>Microsoft Office PowerPoint</Application>
  <PresentationFormat>Personnalisé</PresentationFormat>
  <Paragraphs>802</Paragraphs>
  <Slides>52</Slides>
  <Notes>52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52</vt:i4>
      </vt:variant>
    </vt:vector>
  </HeadingPairs>
  <TitlesOfParts>
    <vt:vector size="63" baseType="lpstr">
      <vt:lpstr>Androgyne</vt:lpstr>
      <vt:lpstr>Arial</vt:lpstr>
      <vt:lpstr>Arial Black</vt:lpstr>
      <vt:lpstr>BD Cartoon Shout</vt:lpstr>
      <vt:lpstr>Calibri</vt:lpstr>
      <vt:lpstr>Open Sans Light</vt:lpstr>
      <vt:lpstr>StarSymbol</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Marie</dc:creator>
  <dc:description/>
  <cp:lastModifiedBy>Perrine Burdet</cp:lastModifiedBy>
  <cp:revision>743</cp:revision>
  <dcterms:created xsi:type="dcterms:W3CDTF">2017-06-07T18:43:15Z</dcterms:created>
  <dcterms:modified xsi:type="dcterms:W3CDTF">2023-10-19T10:19:19Z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reated">
    <vt:filetime>2017-06-07T00:00:00Z</vt:filetime>
  </property>
  <property fmtid="{D5CDD505-2E9C-101B-9397-08002B2CF9AE}" pid="4" name="Creator">
    <vt:lpwstr>Adobe InDesign CS6 (Windows)</vt:lpwstr>
  </property>
  <property fmtid="{D5CDD505-2E9C-101B-9397-08002B2CF9AE}" pid="5" name="HiddenSlides">
    <vt:i4>0</vt:i4>
  </property>
  <property fmtid="{D5CDD505-2E9C-101B-9397-08002B2CF9AE}" pid="6" name="HyperlinksChanged">
    <vt:bool>false</vt:bool>
  </property>
  <property fmtid="{D5CDD505-2E9C-101B-9397-08002B2CF9AE}" pid="7" name="LastSaved">
    <vt:filetime>2017-06-07T00:00:00Z</vt:filetime>
  </property>
  <property fmtid="{D5CDD505-2E9C-101B-9397-08002B2CF9AE}" pid="8" name="LinksUpToDate">
    <vt:bool>false</vt:bool>
  </property>
  <property fmtid="{D5CDD505-2E9C-101B-9397-08002B2CF9AE}" pid="9" name="MMClips">
    <vt:i4>0</vt:i4>
  </property>
  <property fmtid="{D5CDD505-2E9C-101B-9397-08002B2CF9AE}" pid="10" name="Notes">
    <vt:i4>53</vt:i4>
  </property>
  <property fmtid="{D5CDD505-2E9C-101B-9397-08002B2CF9AE}" pid="11" name="PresentationFormat">
    <vt:lpwstr>Personnalisé</vt:lpwstr>
  </property>
  <property fmtid="{D5CDD505-2E9C-101B-9397-08002B2CF9AE}" pid="12" name="ScaleCrop">
    <vt:bool>false</vt:bool>
  </property>
  <property fmtid="{D5CDD505-2E9C-101B-9397-08002B2CF9AE}" pid="13" name="ShareDoc">
    <vt:bool>false</vt:bool>
  </property>
  <property fmtid="{D5CDD505-2E9C-101B-9397-08002B2CF9AE}" pid="14" name="Slides">
    <vt:i4>53</vt:i4>
  </property>
</Properties>
</file>